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8" d="100"/>
          <a:sy n="28" d="100"/>
        </p:scale>
        <p:origin x="62" y="10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91804" y="475838"/>
            <a:ext cx="8254709" cy="757044"/>
          </a:xfrm>
          <a:prstGeom prst="rect">
            <a:avLst/>
          </a:prstGeom>
        </p:spPr>
        <p:txBody>
          <a:bodyPr wrap="square" lIns="0" tIns="0" rIns="0" bIns="0">
            <a:spAutoFit/>
          </a:bodyPr>
          <a:lstStyle>
            <a:lvl1pPr>
              <a:defRPr sz="4650" b="0" i="0">
                <a:solidFill>
                  <a:srgbClr val="0057C2"/>
                </a:solidFill>
                <a:latin typeface="Microsoft Sans Serif"/>
                <a:cs typeface="Microsoft Sans Serif"/>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550" b="0" i="0">
                <a:solidFill>
                  <a:srgbClr val="0057C2"/>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05-Jun-25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0" i="0">
                <a:solidFill>
                  <a:srgbClr val="0057C2"/>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sz="2550" b="0" i="0">
                <a:solidFill>
                  <a:srgbClr val="0057C2"/>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05-Jun-25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0" i="0">
                <a:solidFill>
                  <a:srgbClr val="0057C2"/>
                </a:solidFill>
                <a:latin typeface="Microsoft Sans Serif"/>
                <a:cs typeface="Microsoft Sans Serif"/>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05-Jun-25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100" cy="11308556"/>
          </a:xfrm>
          <a:prstGeom prst="rect">
            <a:avLst/>
          </a:prstGeom>
        </p:spPr>
      </p:pic>
      <p:sp>
        <p:nvSpPr>
          <p:cNvPr id="17" name="bg object 17"/>
          <p:cNvSpPr/>
          <p:nvPr/>
        </p:nvSpPr>
        <p:spPr>
          <a:xfrm>
            <a:off x="899833" y="760850"/>
            <a:ext cx="4603115" cy="2080260"/>
          </a:xfrm>
          <a:custGeom>
            <a:avLst/>
            <a:gdLst/>
            <a:ahLst/>
            <a:cxnLst/>
            <a:rect l="l" t="t" r="r" b="b"/>
            <a:pathLst>
              <a:path w="4603115" h="2080260">
                <a:moveTo>
                  <a:pt x="624344" y="243408"/>
                </a:moveTo>
                <a:lnTo>
                  <a:pt x="558558" y="239699"/>
                </a:lnTo>
                <a:lnTo>
                  <a:pt x="504520" y="240360"/>
                </a:lnTo>
                <a:lnTo>
                  <a:pt x="455904" y="244589"/>
                </a:lnTo>
                <a:lnTo>
                  <a:pt x="406387" y="251650"/>
                </a:lnTo>
                <a:lnTo>
                  <a:pt x="361962" y="264464"/>
                </a:lnTo>
                <a:lnTo>
                  <a:pt x="322821" y="287286"/>
                </a:lnTo>
                <a:lnTo>
                  <a:pt x="290499" y="318643"/>
                </a:lnTo>
                <a:lnTo>
                  <a:pt x="266534" y="357073"/>
                </a:lnTo>
                <a:lnTo>
                  <a:pt x="252476" y="401104"/>
                </a:lnTo>
                <a:lnTo>
                  <a:pt x="244614" y="453288"/>
                </a:lnTo>
                <a:lnTo>
                  <a:pt x="240322" y="505282"/>
                </a:lnTo>
                <a:lnTo>
                  <a:pt x="239471" y="556996"/>
                </a:lnTo>
                <a:lnTo>
                  <a:pt x="241922" y="608355"/>
                </a:lnTo>
                <a:lnTo>
                  <a:pt x="247535" y="659257"/>
                </a:lnTo>
                <a:lnTo>
                  <a:pt x="256171" y="709625"/>
                </a:lnTo>
                <a:lnTo>
                  <a:pt x="267690" y="759358"/>
                </a:lnTo>
                <a:lnTo>
                  <a:pt x="281965" y="808393"/>
                </a:lnTo>
                <a:lnTo>
                  <a:pt x="298856" y="856627"/>
                </a:lnTo>
                <a:lnTo>
                  <a:pt x="318223" y="903986"/>
                </a:lnTo>
                <a:lnTo>
                  <a:pt x="339915" y="950379"/>
                </a:lnTo>
                <a:lnTo>
                  <a:pt x="363829" y="995705"/>
                </a:lnTo>
                <a:lnTo>
                  <a:pt x="389788" y="1039888"/>
                </a:lnTo>
                <a:lnTo>
                  <a:pt x="598055" y="1039888"/>
                </a:lnTo>
                <a:lnTo>
                  <a:pt x="563994" y="990968"/>
                </a:lnTo>
                <a:lnTo>
                  <a:pt x="533590" y="940904"/>
                </a:lnTo>
                <a:lnTo>
                  <a:pt x="506818" y="890092"/>
                </a:lnTo>
                <a:lnTo>
                  <a:pt x="483628" y="838962"/>
                </a:lnTo>
                <a:lnTo>
                  <a:pt x="464007" y="787908"/>
                </a:lnTo>
                <a:lnTo>
                  <a:pt x="447903" y="737323"/>
                </a:lnTo>
                <a:lnTo>
                  <a:pt x="435279" y="687641"/>
                </a:lnTo>
                <a:lnTo>
                  <a:pt x="426123" y="639241"/>
                </a:lnTo>
                <a:lnTo>
                  <a:pt x="420370" y="592543"/>
                </a:lnTo>
                <a:lnTo>
                  <a:pt x="418007" y="547954"/>
                </a:lnTo>
                <a:lnTo>
                  <a:pt x="418998" y="505866"/>
                </a:lnTo>
                <a:lnTo>
                  <a:pt x="423303" y="466699"/>
                </a:lnTo>
                <a:lnTo>
                  <a:pt x="448627" y="426542"/>
                </a:lnTo>
                <a:lnTo>
                  <a:pt x="509422" y="418515"/>
                </a:lnTo>
                <a:lnTo>
                  <a:pt x="545896" y="417931"/>
                </a:lnTo>
                <a:lnTo>
                  <a:pt x="562457" y="374878"/>
                </a:lnTo>
                <a:lnTo>
                  <a:pt x="580085" y="331343"/>
                </a:lnTo>
                <a:lnTo>
                  <a:pt x="600227" y="287477"/>
                </a:lnTo>
                <a:lnTo>
                  <a:pt x="624344" y="243408"/>
                </a:lnTo>
                <a:close/>
              </a:path>
              <a:path w="4603115" h="2080260">
                <a:moveTo>
                  <a:pt x="727481" y="1352321"/>
                </a:moveTo>
                <a:lnTo>
                  <a:pt x="668794" y="1341818"/>
                </a:lnTo>
                <a:lnTo>
                  <a:pt x="611898" y="1327912"/>
                </a:lnTo>
                <a:lnTo>
                  <a:pt x="557034" y="1310919"/>
                </a:lnTo>
                <a:lnTo>
                  <a:pt x="504482" y="1291158"/>
                </a:lnTo>
                <a:lnTo>
                  <a:pt x="454507" y="1268933"/>
                </a:lnTo>
                <a:lnTo>
                  <a:pt x="407352" y="1244549"/>
                </a:lnTo>
                <a:lnTo>
                  <a:pt x="363296" y="1218336"/>
                </a:lnTo>
                <a:lnTo>
                  <a:pt x="322592" y="1190599"/>
                </a:lnTo>
                <a:lnTo>
                  <a:pt x="285508" y="1161643"/>
                </a:lnTo>
                <a:lnTo>
                  <a:pt x="252310" y="1131785"/>
                </a:lnTo>
                <a:lnTo>
                  <a:pt x="223253" y="1101331"/>
                </a:lnTo>
                <a:lnTo>
                  <a:pt x="198602" y="1070597"/>
                </a:lnTo>
                <a:lnTo>
                  <a:pt x="178625" y="1039888"/>
                </a:lnTo>
                <a:lnTo>
                  <a:pt x="188099" y="1024280"/>
                </a:lnTo>
                <a:lnTo>
                  <a:pt x="204114" y="1001712"/>
                </a:lnTo>
                <a:lnTo>
                  <a:pt x="225425" y="975614"/>
                </a:lnTo>
                <a:lnTo>
                  <a:pt x="250799" y="949426"/>
                </a:lnTo>
                <a:lnTo>
                  <a:pt x="232067" y="907262"/>
                </a:lnTo>
                <a:lnTo>
                  <a:pt x="213753" y="864019"/>
                </a:lnTo>
                <a:lnTo>
                  <a:pt x="196964" y="818743"/>
                </a:lnTo>
                <a:lnTo>
                  <a:pt x="182854" y="770534"/>
                </a:lnTo>
                <a:lnTo>
                  <a:pt x="133718" y="814438"/>
                </a:lnTo>
                <a:lnTo>
                  <a:pt x="95973" y="853109"/>
                </a:lnTo>
                <a:lnTo>
                  <a:pt x="64592" y="890485"/>
                </a:lnTo>
                <a:lnTo>
                  <a:pt x="34569" y="930478"/>
                </a:lnTo>
                <a:lnTo>
                  <a:pt x="12217" y="970965"/>
                </a:lnTo>
                <a:lnTo>
                  <a:pt x="685" y="1014780"/>
                </a:lnTo>
                <a:lnTo>
                  <a:pt x="0" y="1059802"/>
                </a:lnTo>
                <a:lnTo>
                  <a:pt x="10223" y="1103922"/>
                </a:lnTo>
                <a:lnTo>
                  <a:pt x="31419" y="1144993"/>
                </a:lnTo>
                <a:lnTo>
                  <a:pt x="62763" y="1187462"/>
                </a:lnTo>
                <a:lnTo>
                  <a:pt x="96494" y="1227251"/>
                </a:lnTo>
                <a:lnTo>
                  <a:pt x="132461" y="1264424"/>
                </a:lnTo>
                <a:lnTo>
                  <a:pt x="170510" y="1299006"/>
                </a:lnTo>
                <a:lnTo>
                  <a:pt x="210464" y="1331036"/>
                </a:lnTo>
                <a:lnTo>
                  <a:pt x="252183" y="1360551"/>
                </a:lnTo>
                <a:lnTo>
                  <a:pt x="295516" y="1387576"/>
                </a:lnTo>
                <a:lnTo>
                  <a:pt x="340271" y="1412151"/>
                </a:lnTo>
                <a:lnTo>
                  <a:pt x="386321" y="1434312"/>
                </a:lnTo>
                <a:lnTo>
                  <a:pt x="433501" y="1454111"/>
                </a:lnTo>
                <a:lnTo>
                  <a:pt x="481647" y="1471561"/>
                </a:lnTo>
                <a:lnTo>
                  <a:pt x="530606" y="1486712"/>
                </a:lnTo>
                <a:lnTo>
                  <a:pt x="580212" y="1499590"/>
                </a:lnTo>
                <a:lnTo>
                  <a:pt x="727481" y="1352321"/>
                </a:lnTo>
                <a:close/>
              </a:path>
              <a:path w="4603115" h="2080260">
                <a:moveTo>
                  <a:pt x="1039901" y="1481734"/>
                </a:moveTo>
                <a:lnTo>
                  <a:pt x="990968" y="1515795"/>
                </a:lnTo>
                <a:lnTo>
                  <a:pt x="940904" y="1546199"/>
                </a:lnTo>
                <a:lnTo>
                  <a:pt x="890104" y="1572983"/>
                </a:lnTo>
                <a:lnTo>
                  <a:pt x="838962" y="1596161"/>
                </a:lnTo>
                <a:lnTo>
                  <a:pt x="787908" y="1615782"/>
                </a:lnTo>
                <a:lnTo>
                  <a:pt x="737336" y="1631899"/>
                </a:lnTo>
                <a:lnTo>
                  <a:pt x="687641" y="1644510"/>
                </a:lnTo>
                <a:lnTo>
                  <a:pt x="639241" y="1653679"/>
                </a:lnTo>
                <a:lnTo>
                  <a:pt x="592543" y="1659420"/>
                </a:lnTo>
                <a:lnTo>
                  <a:pt x="547954" y="1661782"/>
                </a:lnTo>
                <a:lnTo>
                  <a:pt x="505879" y="1660791"/>
                </a:lnTo>
                <a:lnTo>
                  <a:pt x="466712" y="1656499"/>
                </a:lnTo>
                <a:lnTo>
                  <a:pt x="426542" y="1631162"/>
                </a:lnTo>
                <a:lnTo>
                  <a:pt x="418515" y="1570367"/>
                </a:lnTo>
                <a:lnTo>
                  <a:pt x="417944" y="1533906"/>
                </a:lnTo>
                <a:lnTo>
                  <a:pt x="374878" y="1517332"/>
                </a:lnTo>
                <a:lnTo>
                  <a:pt x="331343" y="1499704"/>
                </a:lnTo>
                <a:lnTo>
                  <a:pt x="287477" y="1479562"/>
                </a:lnTo>
                <a:lnTo>
                  <a:pt x="243395" y="1455458"/>
                </a:lnTo>
                <a:lnTo>
                  <a:pt x="239699" y="1521231"/>
                </a:lnTo>
                <a:lnTo>
                  <a:pt x="240360" y="1575282"/>
                </a:lnTo>
                <a:lnTo>
                  <a:pt x="244602" y="1623898"/>
                </a:lnTo>
                <a:lnTo>
                  <a:pt x="251650" y="1673402"/>
                </a:lnTo>
                <a:lnTo>
                  <a:pt x="264477" y="1717840"/>
                </a:lnTo>
                <a:lnTo>
                  <a:pt x="287299" y="1756981"/>
                </a:lnTo>
                <a:lnTo>
                  <a:pt x="318655" y="1789303"/>
                </a:lnTo>
                <a:lnTo>
                  <a:pt x="357085" y="1813255"/>
                </a:lnTo>
                <a:lnTo>
                  <a:pt x="401116" y="1827314"/>
                </a:lnTo>
                <a:lnTo>
                  <a:pt x="453301" y="1835175"/>
                </a:lnTo>
                <a:lnTo>
                  <a:pt x="505294" y="1839468"/>
                </a:lnTo>
                <a:lnTo>
                  <a:pt x="557009" y="1840318"/>
                </a:lnTo>
                <a:lnTo>
                  <a:pt x="608355" y="1837867"/>
                </a:lnTo>
                <a:lnTo>
                  <a:pt x="659257" y="1832267"/>
                </a:lnTo>
                <a:lnTo>
                  <a:pt x="709625" y="1823631"/>
                </a:lnTo>
                <a:lnTo>
                  <a:pt x="759371" y="1812099"/>
                </a:lnTo>
                <a:lnTo>
                  <a:pt x="808405" y="1797837"/>
                </a:lnTo>
                <a:lnTo>
                  <a:pt x="856640" y="1780946"/>
                </a:lnTo>
                <a:lnTo>
                  <a:pt x="903998" y="1761578"/>
                </a:lnTo>
                <a:lnTo>
                  <a:pt x="950379" y="1739874"/>
                </a:lnTo>
                <a:lnTo>
                  <a:pt x="995705" y="1715973"/>
                </a:lnTo>
                <a:lnTo>
                  <a:pt x="1039901" y="1690001"/>
                </a:lnTo>
                <a:lnTo>
                  <a:pt x="1039901" y="1481734"/>
                </a:lnTo>
                <a:close/>
              </a:path>
              <a:path w="4603115" h="2080260">
                <a:moveTo>
                  <a:pt x="1309255" y="182841"/>
                </a:moveTo>
                <a:lnTo>
                  <a:pt x="1265351" y="133718"/>
                </a:lnTo>
                <a:lnTo>
                  <a:pt x="1226680" y="95961"/>
                </a:lnTo>
                <a:lnTo>
                  <a:pt x="1189304" y="64579"/>
                </a:lnTo>
                <a:lnTo>
                  <a:pt x="1149299" y="34556"/>
                </a:lnTo>
                <a:lnTo>
                  <a:pt x="1108824" y="12217"/>
                </a:lnTo>
                <a:lnTo>
                  <a:pt x="1065009" y="673"/>
                </a:lnTo>
                <a:lnTo>
                  <a:pt x="1019975" y="0"/>
                </a:lnTo>
                <a:lnTo>
                  <a:pt x="975868" y="10223"/>
                </a:lnTo>
                <a:lnTo>
                  <a:pt x="934796" y="31407"/>
                </a:lnTo>
                <a:lnTo>
                  <a:pt x="892327" y="62750"/>
                </a:lnTo>
                <a:lnTo>
                  <a:pt x="852525" y="96481"/>
                </a:lnTo>
                <a:lnTo>
                  <a:pt x="815365" y="132461"/>
                </a:lnTo>
                <a:lnTo>
                  <a:pt x="780783" y="170497"/>
                </a:lnTo>
                <a:lnTo>
                  <a:pt x="748753" y="210464"/>
                </a:lnTo>
                <a:lnTo>
                  <a:pt x="719239" y="252183"/>
                </a:lnTo>
                <a:lnTo>
                  <a:pt x="692213" y="295503"/>
                </a:lnTo>
                <a:lnTo>
                  <a:pt x="667639" y="340271"/>
                </a:lnTo>
                <a:lnTo>
                  <a:pt x="645477" y="386321"/>
                </a:lnTo>
                <a:lnTo>
                  <a:pt x="625678" y="433489"/>
                </a:lnTo>
                <a:lnTo>
                  <a:pt x="608228" y="481634"/>
                </a:lnTo>
                <a:lnTo>
                  <a:pt x="593077" y="530593"/>
                </a:lnTo>
                <a:lnTo>
                  <a:pt x="580199" y="580199"/>
                </a:lnTo>
                <a:lnTo>
                  <a:pt x="727468" y="727468"/>
                </a:lnTo>
                <a:lnTo>
                  <a:pt x="737971" y="668794"/>
                </a:lnTo>
                <a:lnTo>
                  <a:pt x="751878" y="611886"/>
                </a:lnTo>
                <a:lnTo>
                  <a:pt x="768870" y="557034"/>
                </a:lnTo>
                <a:lnTo>
                  <a:pt x="788631" y="504482"/>
                </a:lnTo>
                <a:lnTo>
                  <a:pt x="810856" y="454494"/>
                </a:lnTo>
                <a:lnTo>
                  <a:pt x="835228" y="407339"/>
                </a:lnTo>
                <a:lnTo>
                  <a:pt x="861441" y="363283"/>
                </a:lnTo>
                <a:lnTo>
                  <a:pt x="889190" y="322580"/>
                </a:lnTo>
                <a:lnTo>
                  <a:pt x="918146" y="285496"/>
                </a:lnTo>
                <a:lnTo>
                  <a:pt x="948004" y="252298"/>
                </a:lnTo>
                <a:lnTo>
                  <a:pt x="978458" y="223240"/>
                </a:lnTo>
                <a:lnTo>
                  <a:pt x="1009192" y="198589"/>
                </a:lnTo>
                <a:lnTo>
                  <a:pt x="1039901" y="178612"/>
                </a:lnTo>
                <a:lnTo>
                  <a:pt x="1055509" y="188099"/>
                </a:lnTo>
                <a:lnTo>
                  <a:pt x="1078077" y="204114"/>
                </a:lnTo>
                <a:lnTo>
                  <a:pt x="1104176" y="225412"/>
                </a:lnTo>
                <a:lnTo>
                  <a:pt x="1130363" y="250786"/>
                </a:lnTo>
                <a:lnTo>
                  <a:pt x="1172527" y="232054"/>
                </a:lnTo>
                <a:lnTo>
                  <a:pt x="1215771" y="213741"/>
                </a:lnTo>
                <a:lnTo>
                  <a:pt x="1261033" y="196951"/>
                </a:lnTo>
                <a:lnTo>
                  <a:pt x="1309255" y="182841"/>
                </a:lnTo>
                <a:close/>
              </a:path>
              <a:path w="4603115" h="2080260">
                <a:moveTo>
                  <a:pt x="1499603" y="1499590"/>
                </a:moveTo>
                <a:lnTo>
                  <a:pt x="1352321" y="1352321"/>
                </a:lnTo>
                <a:lnTo>
                  <a:pt x="1341818" y="1410995"/>
                </a:lnTo>
                <a:lnTo>
                  <a:pt x="1327912" y="1467904"/>
                </a:lnTo>
                <a:lnTo>
                  <a:pt x="1310932" y="1522755"/>
                </a:lnTo>
                <a:lnTo>
                  <a:pt x="1291158" y="1575308"/>
                </a:lnTo>
                <a:lnTo>
                  <a:pt x="1268933" y="1625295"/>
                </a:lnTo>
                <a:lnTo>
                  <a:pt x="1244561" y="1672450"/>
                </a:lnTo>
                <a:lnTo>
                  <a:pt x="1218349" y="1716506"/>
                </a:lnTo>
                <a:lnTo>
                  <a:pt x="1190612" y="1757210"/>
                </a:lnTo>
                <a:lnTo>
                  <a:pt x="1161656" y="1794281"/>
                </a:lnTo>
                <a:lnTo>
                  <a:pt x="1131785" y="1827491"/>
                </a:lnTo>
                <a:lnTo>
                  <a:pt x="1101344" y="1856549"/>
                </a:lnTo>
                <a:lnTo>
                  <a:pt x="1070597" y="1881200"/>
                </a:lnTo>
                <a:lnTo>
                  <a:pt x="1039901" y="1901177"/>
                </a:lnTo>
                <a:lnTo>
                  <a:pt x="1024280" y="1891690"/>
                </a:lnTo>
                <a:lnTo>
                  <a:pt x="1001712" y="1875675"/>
                </a:lnTo>
                <a:lnTo>
                  <a:pt x="975626" y="1854377"/>
                </a:lnTo>
                <a:lnTo>
                  <a:pt x="949426" y="1829003"/>
                </a:lnTo>
                <a:lnTo>
                  <a:pt x="907262" y="1847735"/>
                </a:lnTo>
                <a:lnTo>
                  <a:pt x="864019" y="1866049"/>
                </a:lnTo>
                <a:lnTo>
                  <a:pt x="818756" y="1882825"/>
                </a:lnTo>
                <a:lnTo>
                  <a:pt x="770547" y="1896948"/>
                </a:lnTo>
                <a:lnTo>
                  <a:pt x="814438" y="1946071"/>
                </a:lnTo>
                <a:lnTo>
                  <a:pt x="853122" y="1983828"/>
                </a:lnTo>
                <a:lnTo>
                  <a:pt x="890498" y="2015210"/>
                </a:lnTo>
                <a:lnTo>
                  <a:pt x="930503" y="2045220"/>
                </a:lnTo>
                <a:lnTo>
                  <a:pt x="970978" y="2067572"/>
                </a:lnTo>
                <a:lnTo>
                  <a:pt x="1014793" y="2079117"/>
                </a:lnTo>
                <a:lnTo>
                  <a:pt x="1059815" y="2079802"/>
                </a:lnTo>
                <a:lnTo>
                  <a:pt x="1103922" y="2069566"/>
                </a:lnTo>
                <a:lnTo>
                  <a:pt x="1145006" y="2048383"/>
                </a:lnTo>
                <a:lnTo>
                  <a:pt x="1187462" y="2017039"/>
                </a:lnTo>
                <a:lnTo>
                  <a:pt x="1227264" y="1983308"/>
                </a:lnTo>
                <a:lnTo>
                  <a:pt x="1264437" y="1947329"/>
                </a:lnTo>
                <a:lnTo>
                  <a:pt x="1299019" y="1909292"/>
                </a:lnTo>
                <a:lnTo>
                  <a:pt x="1331048" y="1869325"/>
                </a:lnTo>
                <a:lnTo>
                  <a:pt x="1360551" y="1827606"/>
                </a:lnTo>
                <a:lnTo>
                  <a:pt x="1387576" y="1784286"/>
                </a:lnTo>
                <a:lnTo>
                  <a:pt x="1412151" y="1739519"/>
                </a:lnTo>
                <a:lnTo>
                  <a:pt x="1434325" y="1693468"/>
                </a:lnTo>
                <a:lnTo>
                  <a:pt x="1454111" y="1646301"/>
                </a:lnTo>
                <a:lnTo>
                  <a:pt x="1471574" y="1598155"/>
                </a:lnTo>
                <a:lnTo>
                  <a:pt x="1486712" y="1549196"/>
                </a:lnTo>
                <a:lnTo>
                  <a:pt x="1499603" y="1499590"/>
                </a:lnTo>
                <a:close/>
              </a:path>
              <a:path w="4603115" h="2080260">
                <a:moveTo>
                  <a:pt x="1840090" y="558546"/>
                </a:moveTo>
                <a:lnTo>
                  <a:pt x="1839429" y="504507"/>
                </a:lnTo>
                <a:lnTo>
                  <a:pt x="1835188" y="455891"/>
                </a:lnTo>
                <a:lnTo>
                  <a:pt x="1828139" y="406374"/>
                </a:lnTo>
                <a:lnTo>
                  <a:pt x="1815312" y="361950"/>
                </a:lnTo>
                <a:lnTo>
                  <a:pt x="1792490" y="322808"/>
                </a:lnTo>
                <a:lnTo>
                  <a:pt x="1761134" y="290487"/>
                </a:lnTo>
                <a:lnTo>
                  <a:pt x="1722716" y="266522"/>
                </a:lnTo>
                <a:lnTo>
                  <a:pt x="1678686" y="252463"/>
                </a:lnTo>
                <a:lnTo>
                  <a:pt x="1626501" y="244602"/>
                </a:lnTo>
                <a:lnTo>
                  <a:pt x="1574507" y="240309"/>
                </a:lnTo>
                <a:lnTo>
                  <a:pt x="1522793" y="239458"/>
                </a:lnTo>
                <a:lnTo>
                  <a:pt x="1471434" y="241909"/>
                </a:lnTo>
                <a:lnTo>
                  <a:pt x="1420533" y="247523"/>
                </a:lnTo>
                <a:lnTo>
                  <a:pt x="1370164" y="256159"/>
                </a:lnTo>
                <a:lnTo>
                  <a:pt x="1320419" y="267677"/>
                </a:lnTo>
                <a:lnTo>
                  <a:pt x="1271384" y="281952"/>
                </a:lnTo>
                <a:lnTo>
                  <a:pt x="1223149" y="298843"/>
                </a:lnTo>
                <a:lnTo>
                  <a:pt x="1175791" y="318211"/>
                </a:lnTo>
                <a:lnTo>
                  <a:pt x="1129411" y="339902"/>
                </a:lnTo>
                <a:lnTo>
                  <a:pt x="1084084" y="363816"/>
                </a:lnTo>
                <a:lnTo>
                  <a:pt x="1039888" y="389775"/>
                </a:lnTo>
                <a:lnTo>
                  <a:pt x="1039888" y="598055"/>
                </a:lnTo>
                <a:lnTo>
                  <a:pt x="1088821" y="563994"/>
                </a:lnTo>
                <a:lnTo>
                  <a:pt x="1138885" y="533590"/>
                </a:lnTo>
                <a:lnTo>
                  <a:pt x="1189685" y="506806"/>
                </a:lnTo>
                <a:lnTo>
                  <a:pt x="1240828" y="483628"/>
                </a:lnTo>
                <a:lnTo>
                  <a:pt x="1291882" y="463994"/>
                </a:lnTo>
                <a:lnTo>
                  <a:pt x="1342453" y="447890"/>
                </a:lnTo>
                <a:lnTo>
                  <a:pt x="1392148" y="435267"/>
                </a:lnTo>
                <a:lnTo>
                  <a:pt x="1440548" y="426110"/>
                </a:lnTo>
                <a:lnTo>
                  <a:pt x="1487246" y="420357"/>
                </a:lnTo>
                <a:lnTo>
                  <a:pt x="1531835" y="417995"/>
                </a:lnTo>
                <a:lnTo>
                  <a:pt x="1573911" y="418985"/>
                </a:lnTo>
                <a:lnTo>
                  <a:pt x="1613077" y="423291"/>
                </a:lnTo>
                <a:lnTo>
                  <a:pt x="1653247" y="448614"/>
                </a:lnTo>
                <a:lnTo>
                  <a:pt x="1661274" y="509409"/>
                </a:lnTo>
                <a:lnTo>
                  <a:pt x="1661858" y="545884"/>
                </a:lnTo>
                <a:lnTo>
                  <a:pt x="1704911" y="562457"/>
                </a:lnTo>
                <a:lnTo>
                  <a:pt x="1748447" y="580085"/>
                </a:lnTo>
                <a:lnTo>
                  <a:pt x="1792312" y="600214"/>
                </a:lnTo>
                <a:lnTo>
                  <a:pt x="1836394" y="624332"/>
                </a:lnTo>
                <a:lnTo>
                  <a:pt x="1840090" y="558546"/>
                </a:lnTo>
                <a:close/>
              </a:path>
              <a:path w="4603115" h="2080260">
                <a:moveTo>
                  <a:pt x="1840318" y="1522768"/>
                </a:moveTo>
                <a:lnTo>
                  <a:pt x="1837867" y="1471422"/>
                </a:lnTo>
                <a:lnTo>
                  <a:pt x="1832267" y="1420520"/>
                </a:lnTo>
                <a:lnTo>
                  <a:pt x="1823631" y="1370152"/>
                </a:lnTo>
                <a:lnTo>
                  <a:pt x="1812112" y="1320406"/>
                </a:lnTo>
                <a:lnTo>
                  <a:pt x="1797837" y="1271371"/>
                </a:lnTo>
                <a:lnTo>
                  <a:pt x="1780946" y="1223137"/>
                </a:lnTo>
                <a:lnTo>
                  <a:pt x="1761578" y="1175778"/>
                </a:lnTo>
                <a:lnTo>
                  <a:pt x="1739887" y="1129398"/>
                </a:lnTo>
                <a:lnTo>
                  <a:pt x="1715973" y="1084072"/>
                </a:lnTo>
                <a:lnTo>
                  <a:pt x="1690014" y="1039876"/>
                </a:lnTo>
                <a:lnTo>
                  <a:pt x="1481747" y="1039876"/>
                </a:lnTo>
                <a:lnTo>
                  <a:pt x="1515808" y="1088809"/>
                </a:lnTo>
                <a:lnTo>
                  <a:pt x="1546212" y="1138872"/>
                </a:lnTo>
                <a:lnTo>
                  <a:pt x="1572983" y="1189672"/>
                </a:lnTo>
                <a:lnTo>
                  <a:pt x="1596161" y="1240802"/>
                </a:lnTo>
                <a:lnTo>
                  <a:pt x="1615795" y="1291869"/>
                </a:lnTo>
                <a:lnTo>
                  <a:pt x="1631899" y="1342440"/>
                </a:lnTo>
                <a:lnTo>
                  <a:pt x="1644523" y="1392135"/>
                </a:lnTo>
                <a:lnTo>
                  <a:pt x="1653679" y="1440535"/>
                </a:lnTo>
                <a:lnTo>
                  <a:pt x="1659432" y="1487233"/>
                </a:lnTo>
                <a:lnTo>
                  <a:pt x="1661795" y="1531823"/>
                </a:lnTo>
                <a:lnTo>
                  <a:pt x="1660804" y="1573898"/>
                </a:lnTo>
                <a:lnTo>
                  <a:pt x="1656499" y="1613065"/>
                </a:lnTo>
                <a:lnTo>
                  <a:pt x="1631175" y="1653235"/>
                </a:lnTo>
                <a:lnTo>
                  <a:pt x="1570367" y="1661248"/>
                </a:lnTo>
                <a:lnTo>
                  <a:pt x="1533906" y="1661833"/>
                </a:lnTo>
                <a:lnTo>
                  <a:pt x="1517332" y="1704898"/>
                </a:lnTo>
                <a:lnTo>
                  <a:pt x="1499717" y="1748434"/>
                </a:lnTo>
                <a:lnTo>
                  <a:pt x="1479575" y="1792300"/>
                </a:lnTo>
                <a:lnTo>
                  <a:pt x="1455458" y="1836381"/>
                </a:lnTo>
                <a:lnTo>
                  <a:pt x="1521244" y="1840077"/>
                </a:lnTo>
                <a:lnTo>
                  <a:pt x="1575282" y="1839417"/>
                </a:lnTo>
                <a:lnTo>
                  <a:pt x="1623898" y="1835175"/>
                </a:lnTo>
                <a:lnTo>
                  <a:pt x="1673415" y="1828126"/>
                </a:lnTo>
                <a:lnTo>
                  <a:pt x="1717840" y="1815299"/>
                </a:lnTo>
                <a:lnTo>
                  <a:pt x="1756981" y="1792478"/>
                </a:lnTo>
                <a:lnTo>
                  <a:pt x="1789303" y="1761121"/>
                </a:lnTo>
                <a:lnTo>
                  <a:pt x="1813255" y="1722691"/>
                </a:lnTo>
                <a:lnTo>
                  <a:pt x="1827314" y="1678660"/>
                </a:lnTo>
                <a:lnTo>
                  <a:pt x="1835175" y="1626476"/>
                </a:lnTo>
                <a:lnTo>
                  <a:pt x="1839468" y="1574482"/>
                </a:lnTo>
                <a:lnTo>
                  <a:pt x="1840318" y="1522768"/>
                </a:lnTo>
                <a:close/>
              </a:path>
              <a:path w="4603115" h="2080260">
                <a:moveTo>
                  <a:pt x="2079802" y="1019975"/>
                </a:moveTo>
                <a:lnTo>
                  <a:pt x="2069579" y="975868"/>
                </a:lnTo>
                <a:lnTo>
                  <a:pt x="2048383" y="934796"/>
                </a:lnTo>
                <a:lnTo>
                  <a:pt x="2017039" y="892340"/>
                </a:lnTo>
                <a:lnTo>
                  <a:pt x="1983308" y="852538"/>
                </a:lnTo>
                <a:lnTo>
                  <a:pt x="1947341" y="815365"/>
                </a:lnTo>
                <a:lnTo>
                  <a:pt x="1909305" y="780783"/>
                </a:lnTo>
                <a:lnTo>
                  <a:pt x="1869338" y="748753"/>
                </a:lnTo>
                <a:lnTo>
                  <a:pt x="1827618" y="719239"/>
                </a:lnTo>
                <a:lnTo>
                  <a:pt x="1784299" y="692213"/>
                </a:lnTo>
                <a:lnTo>
                  <a:pt x="1739531" y="667639"/>
                </a:lnTo>
                <a:lnTo>
                  <a:pt x="1693481" y="645464"/>
                </a:lnTo>
                <a:lnTo>
                  <a:pt x="1646301" y="625678"/>
                </a:lnTo>
                <a:lnTo>
                  <a:pt x="1598155" y="608228"/>
                </a:lnTo>
                <a:lnTo>
                  <a:pt x="1549209" y="593077"/>
                </a:lnTo>
                <a:lnTo>
                  <a:pt x="1499603" y="580186"/>
                </a:lnTo>
                <a:lnTo>
                  <a:pt x="1352321" y="727468"/>
                </a:lnTo>
                <a:lnTo>
                  <a:pt x="1411008" y="737971"/>
                </a:lnTo>
                <a:lnTo>
                  <a:pt x="1467904" y="751878"/>
                </a:lnTo>
                <a:lnTo>
                  <a:pt x="1522768" y="768870"/>
                </a:lnTo>
                <a:lnTo>
                  <a:pt x="1575320" y="788631"/>
                </a:lnTo>
                <a:lnTo>
                  <a:pt x="1625307" y="810856"/>
                </a:lnTo>
                <a:lnTo>
                  <a:pt x="1672450" y="835228"/>
                </a:lnTo>
                <a:lnTo>
                  <a:pt x="1716506" y="861441"/>
                </a:lnTo>
                <a:lnTo>
                  <a:pt x="1757210" y="889190"/>
                </a:lnTo>
                <a:lnTo>
                  <a:pt x="1794294" y="918146"/>
                </a:lnTo>
                <a:lnTo>
                  <a:pt x="1827491" y="948004"/>
                </a:lnTo>
                <a:lnTo>
                  <a:pt x="1856549" y="978458"/>
                </a:lnTo>
                <a:lnTo>
                  <a:pt x="1881200" y="1009192"/>
                </a:lnTo>
                <a:lnTo>
                  <a:pt x="1901190" y="1039888"/>
                </a:lnTo>
                <a:lnTo>
                  <a:pt x="1891703" y="1055509"/>
                </a:lnTo>
                <a:lnTo>
                  <a:pt x="1875688" y="1078077"/>
                </a:lnTo>
                <a:lnTo>
                  <a:pt x="1854377" y="1104163"/>
                </a:lnTo>
                <a:lnTo>
                  <a:pt x="1829015" y="1130363"/>
                </a:lnTo>
                <a:lnTo>
                  <a:pt x="1847735" y="1172527"/>
                </a:lnTo>
                <a:lnTo>
                  <a:pt x="1866049" y="1215771"/>
                </a:lnTo>
                <a:lnTo>
                  <a:pt x="1882838" y="1261033"/>
                </a:lnTo>
                <a:lnTo>
                  <a:pt x="1896960" y="1309243"/>
                </a:lnTo>
                <a:lnTo>
                  <a:pt x="1946084" y="1265351"/>
                </a:lnTo>
                <a:lnTo>
                  <a:pt x="1983828" y="1226680"/>
                </a:lnTo>
                <a:lnTo>
                  <a:pt x="2015210" y="1189304"/>
                </a:lnTo>
                <a:lnTo>
                  <a:pt x="2045233" y="1149299"/>
                </a:lnTo>
                <a:lnTo>
                  <a:pt x="2067585" y="1108824"/>
                </a:lnTo>
                <a:lnTo>
                  <a:pt x="2079129" y="1065009"/>
                </a:lnTo>
                <a:lnTo>
                  <a:pt x="2079802" y="1019975"/>
                </a:lnTo>
                <a:close/>
              </a:path>
              <a:path w="4603115" h="2080260">
                <a:moveTo>
                  <a:pt x="2304173" y="1580972"/>
                </a:moveTo>
                <a:lnTo>
                  <a:pt x="2292591" y="1554454"/>
                </a:lnTo>
                <a:lnTo>
                  <a:pt x="2285123" y="1537347"/>
                </a:lnTo>
                <a:lnTo>
                  <a:pt x="2265934" y="1493418"/>
                </a:lnTo>
                <a:lnTo>
                  <a:pt x="2265578" y="1492605"/>
                </a:lnTo>
                <a:lnTo>
                  <a:pt x="2265578" y="1537347"/>
                </a:lnTo>
                <a:lnTo>
                  <a:pt x="2227770" y="1537347"/>
                </a:lnTo>
                <a:lnTo>
                  <a:pt x="2246592" y="1493418"/>
                </a:lnTo>
                <a:lnTo>
                  <a:pt x="2265578" y="1537347"/>
                </a:lnTo>
                <a:lnTo>
                  <a:pt x="2265578" y="1492605"/>
                </a:lnTo>
                <a:lnTo>
                  <a:pt x="2255850" y="1470355"/>
                </a:lnTo>
                <a:lnTo>
                  <a:pt x="2237968" y="1470355"/>
                </a:lnTo>
                <a:lnTo>
                  <a:pt x="2189645" y="1580972"/>
                </a:lnTo>
                <a:lnTo>
                  <a:pt x="2209419" y="1580972"/>
                </a:lnTo>
                <a:lnTo>
                  <a:pt x="2220709" y="1554454"/>
                </a:lnTo>
                <a:lnTo>
                  <a:pt x="2272652" y="1554454"/>
                </a:lnTo>
                <a:lnTo>
                  <a:pt x="2283777" y="1580972"/>
                </a:lnTo>
                <a:lnTo>
                  <a:pt x="2304173" y="1580972"/>
                </a:lnTo>
                <a:close/>
              </a:path>
              <a:path w="4603115" h="2080260">
                <a:moveTo>
                  <a:pt x="2389060" y="1498130"/>
                </a:moveTo>
                <a:lnTo>
                  <a:pt x="2318778" y="1498130"/>
                </a:lnTo>
                <a:lnTo>
                  <a:pt x="2318778" y="1513649"/>
                </a:lnTo>
                <a:lnTo>
                  <a:pt x="2364892" y="1513649"/>
                </a:lnTo>
                <a:lnTo>
                  <a:pt x="2317051" y="1567942"/>
                </a:lnTo>
                <a:lnTo>
                  <a:pt x="2317051" y="1580959"/>
                </a:lnTo>
                <a:lnTo>
                  <a:pt x="2389060" y="1580959"/>
                </a:lnTo>
                <a:lnTo>
                  <a:pt x="2389060" y="1565427"/>
                </a:lnTo>
                <a:lnTo>
                  <a:pt x="2341207" y="1565427"/>
                </a:lnTo>
                <a:lnTo>
                  <a:pt x="2389060" y="1511147"/>
                </a:lnTo>
                <a:lnTo>
                  <a:pt x="2389060" y="1498130"/>
                </a:lnTo>
                <a:close/>
              </a:path>
              <a:path w="4603115" h="2080260">
                <a:moveTo>
                  <a:pt x="2482723" y="1539392"/>
                </a:moveTo>
                <a:lnTo>
                  <a:pt x="2473477" y="1511769"/>
                </a:lnTo>
                <a:lnTo>
                  <a:pt x="2470556" y="1508239"/>
                </a:lnTo>
                <a:lnTo>
                  <a:pt x="2464104" y="1502994"/>
                </a:lnTo>
                <a:lnTo>
                  <a:pt x="2463901" y="1502892"/>
                </a:lnTo>
                <a:lnTo>
                  <a:pt x="2463901" y="1545348"/>
                </a:lnTo>
                <a:lnTo>
                  <a:pt x="2462987" y="1551724"/>
                </a:lnTo>
                <a:lnTo>
                  <a:pt x="2448001" y="1567154"/>
                </a:lnTo>
                <a:lnTo>
                  <a:pt x="2436190" y="1567154"/>
                </a:lnTo>
                <a:lnTo>
                  <a:pt x="2431440" y="1565173"/>
                </a:lnTo>
                <a:lnTo>
                  <a:pt x="2429865" y="1563509"/>
                </a:lnTo>
                <a:lnTo>
                  <a:pt x="2423998" y="1556956"/>
                </a:lnTo>
                <a:lnTo>
                  <a:pt x="2421940" y="1551940"/>
                </a:lnTo>
                <a:lnTo>
                  <a:pt x="2421852" y="1551724"/>
                </a:lnTo>
                <a:lnTo>
                  <a:pt x="2421217" y="1545348"/>
                </a:lnTo>
                <a:lnTo>
                  <a:pt x="2463901" y="1545348"/>
                </a:lnTo>
                <a:lnTo>
                  <a:pt x="2463901" y="1502892"/>
                </a:lnTo>
                <a:lnTo>
                  <a:pt x="2456891" y="1499235"/>
                </a:lnTo>
                <a:lnTo>
                  <a:pt x="2448928" y="1496987"/>
                </a:lnTo>
                <a:lnTo>
                  <a:pt x="2440203" y="1496237"/>
                </a:lnTo>
                <a:lnTo>
                  <a:pt x="2430195" y="1497203"/>
                </a:lnTo>
                <a:lnTo>
                  <a:pt x="2421178" y="1500124"/>
                </a:lnTo>
                <a:lnTo>
                  <a:pt x="2413165" y="1504975"/>
                </a:lnTo>
                <a:lnTo>
                  <a:pt x="2406154" y="1511769"/>
                </a:lnTo>
                <a:lnTo>
                  <a:pt x="2417292" y="1521663"/>
                </a:lnTo>
                <a:lnTo>
                  <a:pt x="2424201" y="1515059"/>
                </a:lnTo>
                <a:lnTo>
                  <a:pt x="2431732" y="1511769"/>
                </a:lnTo>
                <a:lnTo>
                  <a:pt x="2446058" y="1511769"/>
                </a:lnTo>
                <a:lnTo>
                  <a:pt x="2451290" y="1513598"/>
                </a:lnTo>
                <a:lnTo>
                  <a:pt x="2459875" y="1520926"/>
                </a:lnTo>
                <a:lnTo>
                  <a:pt x="2462542" y="1526095"/>
                </a:lnTo>
                <a:lnTo>
                  <a:pt x="2463584" y="1532788"/>
                </a:lnTo>
                <a:lnTo>
                  <a:pt x="2402713" y="1532788"/>
                </a:lnTo>
                <a:lnTo>
                  <a:pt x="2402497" y="1535303"/>
                </a:lnTo>
                <a:lnTo>
                  <a:pt x="2418562" y="1575498"/>
                </a:lnTo>
                <a:lnTo>
                  <a:pt x="2442095" y="1582686"/>
                </a:lnTo>
                <a:lnTo>
                  <a:pt x="2450566" y="1581899"/>
                </a:lnTo>
                <a:lnTo>
                  <a:pt x="2458250" y="1579549"/>
                </a:lnTo>
                <a:lnTo>
                  <a:pt x="2465159" y="1575625"/>
                </a:lnTo>
                <a:lnTo>
                  <a:pt x="2471267" y="1570126"/>
                </a:lnTo>
                <a:lnTo>
                  <a:pt x="2473515" y="1567154"/>
                </a:lnTo>
                <a:lnTo>
                  <a:pt x="2476284" y="1563509"/>
                </a:lnTo>
                <a:lnTo>
                  <a:pt x="2479865" y="1556169"/>
                </a:lnTo>
                <a:lnTo>
                  <a:pt x="2482011" y="1548130"/>
                </a:lnTo>
                <a:lnTo>
                  <a:pt x="2482240" y="1545348"/>
                </a:lnTo>
                <a:lnTo>
                  <a:pt x="2482723" y="1539392"/>
                </a:lnTo>
                <a:close/>
              </a:path>
              <a:path w="4603115" h="2080260">
                <a:moveTo>
                  <a:pt x="2550185" y="1496555"/>
                </a:moveTo>
                <a:lnTo>
                  <a:pt x="2540647" y="1497469"/>
                </a:lnTo>
                <a:lnTo>
                  <a:pt x="2532570" y="1501140"/>
                </a:lnTo>
                <a:lnTo>
                  <a:pt x="2525979" y="1507578"/>
                </a:lnTo>
                <a:lnTo>
                  <a:pt x="2520848" y="1516786"/>
                </a:lnTo>
                <a:lnTo>
                  <a:pt x="2520848" y="1498130"/>
                </a:lnTo>
                <a:lnTo>
                  <a:pt x="2501709" y="1498130"/>
                </a:lnTo>
                <a:lnTo>
                  <a:pt x="2501709" y="1580959"/>
                </a:lnTo>
                <a:lnTo>
                  <a:pt x="2520848" y="1580959"/>
                </a:lnTo>
                <a:lnTo>
                  <a:pt x="2520848" y="1549425"/>
                </a:lnTo>
                <a:lnTo>
                  <a:pt x="2521318" y="1541907"/>
                </a:lnTo>
                <a:lnTo>
                  <a:pt x="2540406" y="1516634"/>
                </a:lnTo>
                <a:lnTo>
                  <a:pt x="2550185" y="1516634"/>
                </a:lnTo>
                <a:lnTo>
                  <a:pt x="2550185" y="1496555"/>
                </a:lnTo>
                <a:close/>
              </a:path>
              <a:path w="4603115" h="2080260">
                <a:moveTo>
                  <a:pt x="2652331" y="1539392"/>
                </a:moveTo>
                <a:lnTo>
                  <a:pt x="2644724" y="1512874"/>
                </a:lnTo>
                <a:lnTo>
                  <a:pt x="2643975" y="1511922"/>
                </a:lnTo>
                <a:lnTo>
                  <a:pt x="2640876" y="1508010"/>
                </a:lnTo>
                <a:lnTo>
                  <a:pt x="2634881" y="1502930"/>
                </a:lnTo>
                <a:lnTo>
                  <a:pt x="2633027" y="1501902"/>
                </a:lnTo>
                <a:lnTo>
                  <a:pt x="2633027" y="1531645"/>
                </a:lnTo>
                <a:lnTo>
                  <a:pt x="2633027" y="1547647"/>
                </a:lnTo>
                <a:lnTo>
                  <a:pt x="2630843" y="1553794"/>
                </a:lnTo>
                <a:lnTo>
                  <a:pt x="2630741" y="1554048"/>
                </a:lnTo>
                <a:lnTo>
                  <a:pt x="2621648" y="1563789"/>
                </a:lnTo>
                <a:lnTo>
                  <a:pt x="2616022" y="1566202"/>
                </a:lnTo>
                <a:lnTo>
                  <a:pt x="2602636" y="1566202"/>
                </a:lnTo>
                <a:lnTo>
                  <a:pt x="2585161" y="1531645"/>
                </a:lnTo>
                <a:lnTo>
                  <a:pt x="2587523" y="1525295"/>
                </a:lnTo>
                <a:lnTo>
                  <a:pt x="2596934" y="1515351"/>
                </a:lnTo>
                <a:lnTo>
                  <a:pt x="2602636" y="1512874"/>
                </a:lnTo>
                <a:lnTo>
                  <a:pt x="2615920" y="1512874"/>
                </a:lnTo>
                <a:lnTo>
                  <a:pt x="2621546" y="1515351"/>
                </a:lnTo>
                <a:lnTo>
                  <a:pt x="2630728" y="1525155"/>
                </a:lnTo>
                <a:lnTo>
                  <a:pt x="2632481" y="1530007"/>
                </a:lnTo>
                <a:lnTo>
                  <a:pt x="2633027" y="1531645"/>
                </a:lnTo>
                <a:lnTo>
                  <a:pt x="2633027" y="1501902"/>
                </a:lnTo>
                <a:lnTo>
                  <a:pt x="2628392" y="1499298"/>
                </a:lnTo>
                <a:lnTo>
                  <a:pt x="2621394" y="1497126"/>
                </a:lnTo>
                <a:lnTo>
                  <a:pt x="2613888" y="1496402"/>
                </a:lnTo>
                <a:lnTo>
                  <a:pt x="2605646" y="1497368"/>
                </a:lnTo>
                <a:lnTo>
                  <a:pt x="2598191" y="1500276"/>
                </a:lnTo>
                <a:lnTo>
                  <a:pt x="2591524" y="1505140"/>
                </a:lnTo>
                <a:lnTo>
                  <a:pt x="2585643" y="1511922"/>
                </a:lnTo>
                <a:lnTo>
                  <a:pt x="2585643" y="1466430"/>
                </a:lnTo>
                <a:lnTo>
                  <a:pt x="2566492" y="1466430"/>
                </a:lnTo>
                <a:lnTo>
                  <a:pt x="2566492" y="1580959"/>
                </a:lnTo>
                <a:lnTo>
                  <a:pt x="2585643" y="1580959"/>
                </a:lnTo>
                <a:lnTo>
                  <a:pt x="2585643" y="1568094"/>
                </a:lnTo>
                <a:lnTo>
                  <a:pt x="2591524" y="1574482"/>
                </a:lnTo>
                <a:lnTo>
                  <a:pt x="2598191" y="1579041"/>
                </a:lnTo>
                <a:lnTo>
                  <a:pt x="2605646" y="1581772"/>
                </a:lnTo>
                <a:lnTo>
                  <a:pt x="2613888" y="1582686"/>
                </a:lnTo>
                <a:lnTo>
                  <a:pt x="2621457" y="1581962"/>
                </a:lnTo>
                <a:lnTo>
                  <a:pt x="2644787" y="1566202"/>
                </a:lnTo>
                <a:lnTo>
                  <a:pt x="2645930" y="1564767"/>
                </a:lnTo>
                <a:lnTo>
                  <a:pt x="2649474" y="1557426"/>
                </a:lnTo>
                <a:lnTo>
                  <a:pt x="2651620" y="1549069"/>
                </a:lnTo>
                <a:lnTo>
                  <a:pt x="2652331" y="1539697"/>
                </a:lnTo>
                <a:lnTo>
                  <a:pt x="2652331" y="1539392"/>
                </a:lnTo>
                <a:close/>
              </a:path>
              <a:path w="4603115" h="2080260">
                <a:moveTo>
                  <a:pt x="2741269" y="1533588"/>
                </a:moveTo>
                <a:lnTo>
                  <a:pt x="2723235" y="1500378"/>
                </a:lnTo>
                <a:lnTo>
                  <a:pt x="2723235" y="1545501"/>
                </a:lnTo>
                <a:lnTo>
                  <a:pt x="2723235" y="1556385"/>
                </a:lnTo>
                <a:lnTo>
                  <a:pt x="2721140" y="1560639"/>
                </a:lnTo>
                <a:lnTo>
                  <a:pt x="2712783" y="1567243"/>
                </a:lnTo>
                <a:lnTo>
                  <a:pt x="2707487" y="1568881"/>
                </a:lnTo>
                <a:lnTo>
                  <a:pt x="2696400" y="1568881"/>
                </a:lnTo>
                <a:lnTo>
                  <a:pt x="2692539" y="1567764"/>
                </a:lnTo>
                <a:lnTo>
                  <a:pt x="2686469" y="1563255"/>
                </a:lnTo>
                <a:lnTo>
                  <a:pt x="2684957" y="1560195"/>
                </a:lnTo>
                <a:lnTo>
                  <a:pt x="2684957" y="1551622"/>
                </a:lnTo>
                <a:lnTo>
                  <a:pt x="2686659" y="1548218"/>
                </a:lnTo>
                <a:lnTo>
                  <a:pt x="2693454" y="1543418"/>
                </a:lnTo>
                <a:lnTo>
                  <a:pt x="2698229" y="1542211"/>
                </a:lnTo>
                <a:lnTo>
                  <a:pt x="2711310" y="1542211"/>
                </a:lnTo>
                <a:lnTo>
                  <a:pt x="2718181" y="1543418"/>
                </a:lnTo>
                <a:lnTo>
                  <a:pt x="2717850" y="1543418"/>
                </a:lnTo>
                <a:lnTo>
                  <a:pt x="2723235" y="1545501"/>
                </a:lnTo>
                <a:lnTo>
                  <a:pt x="2723235" y="1500378"/>
                </a:lnTo>
                <a:lnTo>
                  <a:pt x="2721000" y="1499336"/>
                </a:lnTo>
                <a:lnTo>
                  <a:pt x="2713532" y="1497609"/>
                </a:lnTo>
                <a:lnTo>
                  <a:pt x="2704871" y="1497025"/>
                </a:lnTo>
                <a:lnTo>
                  <a:pt x="2697086" y="1497457"/>
                </a:lnTo>
                <a:lnTo>
                  <a:pt x="2689263" y="1498714"/>
                </a:lnTo>
                <a:lnTo>
                  <a:pt x="2681401" y="1500822"/>
                </a:lnTo>
                <a:lnTo>
                  <a:pt x="2673502" y="1503768"/>
                </a:lnTo>
                <a:lnTo>
                  <a:pt x="2678671" y="1518678"/>
                </a:lnTo>
                <a:lnTo>
                  <a:pt x="2686939" y="1515224"/>
                </a:lnTo>
                <a:lnTo>
                  <a:pt x="2694838" y="1513484"/>
                </a:lnTo>
                <a:lnTo>
                  <a:pt x="2702369" y="1513484"/>
                </a:lnTo>
                <a:lnTo>
                  <a:pt x="2711361" y="1514614"/>
                </a:lnTo>
                <a:lnTo>
                  <a:pt x="2717787" y="1518005"/>
                </a:lnTo>
                <a:lnTo>
                  <a:pt x="2721635" y="1523644"/>
                </a:lnTo>
                <a:lnTo>
                  <a:pt x="2722689" y="1530134"/>
                </a:lnTo>
                <a:lnTo>
                  <a:pt x="2722765" y="1530553"/>
                </a:lnTo>
                <a:lnTo>
                  <a:pt x="2722880" y="1531277"/>
                </a:lnTo>
                <a:lnTo>
                  <a:pt x="2722930" y="1533588"/>
                </a:lnTo>
                <a:lnTo>
                  <a:pt x="2715717" y="1531277"/>
                </a:lnTo>
                <a:lnTo>
                  <a:pt x="2708275" y="1530134"/>
                </a:lnTo>
                <a:lnTo>
                  <a:pt x="2700642" y="1530134"/>
                </a:lnTo>
                <a:lnTo>
                  <a:pt x="2693200" y="1530553"/>
                </a:lnTo>
                <a:lnTo>
                  <a:pt x="2666288" y="1548015"/>
                </a:lnTo>
                <a:lnTo>
                  <a:pt x="2666288" y="1565173"/>
                </a:lnTo>
                <a:lnTo>
                  <a:pt x="2669133" y="1571447"/>
                </a:lnTo>
                <a:lnTo>
                  <a:pt x="2680525" y="1580438"/>
                </a:lnTo>
                <a:lnTo>
                  <a:pt x="2687510" y="1582686"/>
                </a:lnTo>
                <a:lnTo>
                  <a:pt x="2695791" y="1582686"/>
                </a:lnTo>
                <a:lnTo>
                  <a:pt x="2703817" y="1581937"/>
                </a:lnTo>
                <a:lnTo>
                  <a:pt x="2711005" y="1579676"/>
                </a:lnTo>
                <a:lnTo>
                  <a:pt x="2717317" y="1575892"/>
                </a:lnTo>
                <a:lnTo>
                  <a:pt x="2722765" y="1570609"/>
                </a:lnTo>
                <a:lnTo>
                  <a:pt x="2722765" y="1580959"/>
                </a:lnTo>
                <a:lnTo>
                  <a:pt x="2741269" y="1580959"/>
                </a:lnTo>
                <a:lnTo>
                  <a:pt x="2741269" y="1570609"/>
                </a:lnTo>
                <a:lnTo>
                  <a:pt x="2741269" y="1568881"/>
                </a:lnTo>
                <a:lnTo>
                  <a:pt x="2741269" y="1542211"/>
                </a:lnTo>
                <a:lnTo>
                  <a:pt x="2741269" y="1533588"/>
                </a:lnTo>
                <a:close/>
              </a:path>
              <a:path w="4603115" h="2080260">
                <a:moveTo>
                  <a:pt x="2838081" y="1498117"/>
                </a:moveTo>
                <a:lnTo>
                  <a:pt x="2818320" y="1498117"/>
                </a:lnTo>
                <a:lnTo>
                  <a:pt x="2796667" y="1559623"/>
                </a:lnTo>
                <a:lnTo>
                  <a:pt x="2773451" y="1498117"/>
                </a:lnTo>
                <a:lnTo>
                  <a:pt x="2753042" y="1498117"/>
                </a:lnTo>
                <a:lnTo>
                  <a:pt x="2787561" y="1581124"/>
                </a:lnTo>
                <a:lnTo>
                  <a:pt x="2785999" y="1584579"/>
                </a:lnTo>
                <a:lnTo>
                  <a:pt x="2784348" y="1587004"/>
                </a:lnTo>
                <a:lnTo>
                  <a:pt x="2780893" y="1589836"/>
                </a:lnTo>
                <a:lnTo>
                  <a:pt x="2778620" y="1590535"/>
                </a:lnTo>
                <a:lnTo>
                  <a:pt x="2772333" y="1590535"/>
                </a:lnTo>
                <a:lnTo>
                  <a:pt x="2768638" y="1589481"/>
                </a:lnTo>
                <a:lnTo>
                  <a:pt x="2764650" y="1587398"/>
                </a:lnTo>
                <a:lnTo>
                  <a:pt x="2758224" y="1601355"/>
                </a:lnTo>
                <a:lnTo>
                  <a:pt x="2764282" y="1604810"/>
                </a:lnTo>
                <a:lnTo>
                  <a:pt x="2770835" y="1606537"/>
                </a:lnTo>
                <a:lnTo>
                  <a:pt x="2784525" y="1606537"/>
                </a:lnTo>
                <a:lnTo>
                  <a:pt x="2789910" y="1604784"/>
                </a:lnTo>
                <a:lnTo>
                  <a:pt x="2798076" y="1597774"/>
                </a:lnTo>
                <a:lnTo>
                  <a:pt x="2801797" y="1591741"/>
                </a:lnTo>
                <a:lnTo>
                  <a:pt x="2838081" y="1498117"/>
                </a:lnTo>
                <a:close/>
              </a:path>
              <a:path w="4603115" h="2080260">
                <a:moveTo>
                  <a:pt x="2921863" y="1567319"/>
                </a:moveTo>
                <a:lnTo>
                  <a:pt x="2910408" y="1556016"/>
                </a:lnTo>
                <a:lnTo>
                  <a:pt x="2903613" y="1562823"/>
                </a:lnTo>
                <a:lnTo>
                  <a:pt x="2896451" y="1566214"/>
                </a:lnTo>
                <a:lnTo>
                  <a:pt x="2881693" y="1566214"/>
                </a:lnTo>
                <a:lnTo>
                  <a:pt x="2875762" y="1563649"/>
                </a:lnTo>
                <a:lnTo>
                  <a:pt x="2866466" y="1553400"/>
                </a:lnTo>
                <a:lnTo>
                  <a:pt x="2864129" y="1547126"/>
                </a:lnTo>
                <a:lnTo>
                  <a:pt x="2864129" y="1532064"/>
                </a:lnTo>
                <a:lnTo>
                  <a:pt x="2866428" y="1525841"/>
                </a:lnTo>
                <a:lnTo>
                  <a:pt x="2875635" y="1515592"/>
                </a:lnTo>
                <a:lnTo>
                  <a:pt x="2881325" y="1513027"/>
                </a:lnTo>
                <a:lnTo>
                  <a:pt x="2895765" y="1513027"/>
                </a:lnTo>
                <a:lnTo>
                  <a:pt x="2902877" y="1516481"/>
                </a:lnTo>
                <a:lnTo>
                  <a:pt x="2909481" y="1523377"/>
                </a:lnTo>
                <a:lnTo>
                  <a:pt x="2921393" y="1510665"/>
                </a:lnTo>
                <a:lnTo>
                  <a:pt x="2914269" y="1504429"/>
                </a:lnTo>
                <a:lnTo>
                  <a:pt x="2906369" y="1499971"/>
                </a:lnTo>
                <a:lnTo>
                  <a:pt x="2897708" y="1497291"/>
                </a:lnTo>
                <a:lnTo>
                  <a:pt x="2888297" y="1496390"/>
                </a:lnTo>
                <a:lnTo>
                  <a:pt x="2879420" y="1497190"/>
                </a:lnTo>
                <a:lnTo>
                  <a:pt x="2848216" y="1523111"/>
                </a:lnTo>
                <a:lnTo>
                  <a:pt x="2845143" y="1539697"/>
                </a:lnTo>
                <a:lnTo>
                  <a:pt x="2845905" y="1548625"/>
                </a:lnTo>
                <a:lnTo>
                  <a:pt x="2871152" y="1579727"/>
                </a:lnTo>
                <a:lnTo>
                  <a:pt x="2887980" y="1582839"/>
                </a:lnTo>
                <a:lnTo>
                  <a:pt x="2895612" y="1582839"/>
                </a:lnTo>
                <a:lnTo>
                  <a:pt x="2902039" y="1581505"/>
                </a:lnTo>
                <a:lnTo>
                  <a:pt x="2912503" y="1576184"/>
                </a:lnTo>
                <a:lnTo>
                  <a:pt x="2917367" y="1572336"/>
                </a:lnTo>
                <a:lnTo>
                  <a:pt x="2921863" y="1567319"/>
                </a:lnTo>
                <a:close/>
              </a:path>
              <a:path w="4603115" h="2080260">
                <a:moveTo>
                  <a:pt x="3008630" y="1533588"/>
                </a:moveTo>
                <a:lnTo>
                  <a:pt x="2990583" y="1500378"/>
                </a:lnTo>
                <a:lnTo>
                  <a:pt x="2990583" y="1545501"/>
                </a:lnTo>
                <a:lnTo>
                  <a:pt x="2990583" y="1556385"/>
                </a:lnTo>
                <a:lnTo>
                  <a:pt x="2988500" y="1560639"/>
                </a:lnTo>
                <a:lnTo>
                  <a:pt x="2980118" y="1567243"/>
                </a:lnTo>
                <a:lnTo>
                  <a:pt x="2974835" y="1568881"/>
                </a:lnTo>
                <a:lnTo>
                  <a:pt x="2963761" y="1568881"/>
                </a:lnTo>
                <a:lnTo>
                  <a:pt x="2959887" y="1567764"/>
                </a:lnTo>
                <a:lnTo>
                  <a:pt x="2953804" y="1563255"/>
                </a:lnTo>
                <a:lnTo>
                  <a:pt x="2952305" y="1560195"/>
                </a:lnTo>
                <a:lnTo>
                  <a:pt x="2952305" y="1551622"/>
                </a:lnTo>
                <a:lnTo>
                  <a:pt x="2953994" y="1548218"/>
                </a:lnTo>
                <a:lnTo>
                  <a:pt x="2960789" y="1543418"/>
                </a:lnTo>
                <a:lnTo>
                  <a:pt x="2965577" y="1542211"/>
                </a:lnTo>
                <a:lnTo>
                  <a:pt x="2978658" y="1542211"/>
                </a:lnTo>
                <a:lnTo>
                  <a:pt x="2985528" y="1543418"/>
                </a:lnTo>
                <a:lnTo>
                  <a:pt x="2985198" y="1543418"/>
                </a:lnTo>
                <a:lnTo>
                  <a:pt x="2990583" y="1545501"/>
                </a:lnTo>
                <a:lnTo>
                  <a:pt x="2990583" y="1500378"/>
                </a:lnTo>
                <a:lnTo>
                  <a:pt x="2988348" y="1499336"/>
                </a:lnTo>
                <a:lnTo>
                  <a:pt x="2980880" y="1497609"/>
                </a:lnTo>
                <a:lnTo>
                  <a:pt x="2972231" y="1497025"/>
                </a:lnTo>
                <a:lnTo>
                  <a:pt x="2964446" y="1497457"/>
                </a:lnTo>
                <a:lnTo>
                  <a:pt x="2956610" y="1498714"/>
                </a:lnTo>
                <a:lnTo>
                  <a:pt x="2948749" y="1500822"/>
                </a:lnTo>
                <a:lnTo>
                  <a:pt x="2940850" y="1503768"/>
                </a:lnTo>
                <a:lnTo>
                  <a:pt x="2946031" y="1518678"/>
                </a:lnTo>
                <a:lnTo>
                  <a:pt x="2954286" y="1515224"/>
                </a:lnTo>
                <a:lnTo>
                  <a:pt x="2962186" y="1513484"/>
                </a:lnTo>
                <a:lnTo>
                  <a:pt x="2969717" y="1513484"/>
                </a:lnTo>
                <a:lnTo>
                  <a:pt x="2978708" y="1514614"/>
                </a:lnTo>
                <a:lnTo>
                  <a:pt x="2985135" y="1518005"/>
                </a:lnTo>
                <a:lnTo>
                  <a:pt x="2988983" y="1523644"/>
                </a:lnTo>
                <a:lnTo>
                  <a:pt x="2990037" y="1530134"/>
                </a:lnTo>
                <a:lnTo>
                  <a:pt x="2990113" y="1530553"/>
                </a:lnTo>
                <a:lnTo>
                  <a:pt x="2990227" y="1531277"/>
                </a:lnTo>
                <a:lnTo>
                  <a:pt x="2990265" y="1533588"/>
                </a:lnTo>
                <a:lnTo>
                  <a:pt x="2983052" y="1531277"/>
                </a:lnTo>
                <a:lnTo>
                  <a:pt x="2975622" y="1530134"/>
                </a:lnTo>
                <a:lnTo>
                  <a:pt x="2967990" y="1530134"/>
                </a:lnTo>
                <a:lnTo>
                  <a:pt x="2960535" y="1530553"/>
                </a:lnTo>
                <a:lnTo>
                  <a:pt x="2933636" y="1548015"/>
                </a:lnTo>
                <a:lnTo>
                  <a:pt x="2933636" y="1565173"/>
                </a:lnTo>
                <a:lnTo>
                  <a:pt x="2936481" y="1571447"/>
                </a:lnTo>
                <a:lnTo>
                  <a:pt x="2947886" y="1580438"/>
                </a:lnTo>
                <a:lnTo>
                  <a:pt x="2954871" y="1582686"/>
                </a:lnTo>
                <a:lnTo>
                  <a:pt x="2963126" y="1582686"/>
                </a:lnTo>
                <a:lnTo>
                  <a:pt x="2971165" y="1581937"/>
                </a:lnTo>
                <a:lnTo>
                  <a:pt x="2978340" y="1579676"/>
                </a:lnTo>
                <a:lnTo>
                  <a:pt x="2984665" y="1575892"/>
                </a:lnTo>
                <a:lnTo>
                  <a:pt x="2990113" y="1570609"/>
                </a:lnTo>
                <a:lnTo>
                  <a:pt x="2990113" y="1580959"/>
                </a:lnTo>
                <a:lnTo>
                  <a:pt x="3008630" y="1580959"/>
                </a:lnTo>
                <a:lnTo>
                  <a:pt x="3008630" y="1570609"/>
                </a:lnTo>
                <a:lnTo>
                  <a:pt x="3008630" y="1568881"/>
                </a:lnTo>
                <a:lnTo>
                  <a:pt x="3008630" y="1542211"/>
                </a:lnTo>
                <a:lnTo>
                  <a:pt x="3008630" y="1533588"/>
                </a:lnTo>
                <a:close/>
              </a:path>
              <a:path w="4603115" h="2080260">
                <a:moveTo>
                  <a:pt x="3010789" y="1298778"/>
                </a:moveTo>
                <a:lnTo>
                  <a:pt x="2959379" y="1168781"/>
                </a:lnTo>
                <a:lnTo>
                  <a:pt x="2956852" y="1162126"/>
                </a:lnTo>
                <a:lnTo>
                  <a:pt x="2954070" y="1155026"/>
                </a:lnTo>
                <a:lnTo>
                  <a:pt x="2950883" y="1147102"/>
                </a:lnTo>
                <a:lnTo>
                  <a:pt x="2935579" y="1108214"/>
                </a:lnTo>
                <a:lnTo>
                  <a:pt x="2881452" y="970724"/>
                </a:lnTo>
                <a:lnTo>
                  <a:pt x="2762669" y="668972"/>
                </a:lnTo>
                <a:lnTo>
                  <a:pt x="2724175" y="571182"/>
                </a:lnTo>
                <a:lnTo>
                  <a:pt x="2717762" y="555739"/>
                </a:lnTo>
                <a:lnTo>
                  <a:pt x="2711094" y="541591"/>
                </a:lnTo>
                <a:lnTo>
                  <a:pt x="2707106" y="534200"/>
                </a:lnTo>
                <a:lnTo>
                  <a:pt x="2707106" y="970724"/>
                </a:lnTo>
                <a:lnTo>
                  <a:pt x="2488628" y="970724"/>
                </a:lnTo>
                <a:lnTo>
                  <a:pt x="2596883" y="668972"/>
                </a:lnTo>
                <a:lnTo>
                  <a:pt x="2597861" y="671677"/>
                </a:lnTo>
                <a:lnTo>
                  <a:pt x="2598864" y="668972"/>
                </a:lnTo>
                <a:lnTo>
                  <a:pt x="2707106" y="970724"/>
                </a:lnTo>
                <a:lnTo>
                  <a:pt x="2707106" y="534200"/>
                </a:lnTo>
                <a:lnTo>
                  <a:pt x="2679776" y="497179"/>
                </a:lnTo>
                <a:lnTo>
                  <a:pt x="2644876" y="475208"/>
                </a:lnTo>
                <a:lnTo>
                  <a:pt x="2597861" y="467385"/>
                </a:lnTo>
                <a:lnTo>
                  <a:pt x="2580868" y="468249"/>
                </a:lnTo>
                <a:lnTo>
                  <a:pt x="2537942" y="481253"/>
                </a:lnTo>
                <a:lnTo>
                  <a:pt x="2506700" y="506755"/>
                </a:lnTo>
                <a:lnTo>
                  <a:pt x="2484640" y="541591"/>
                </a:lnTo>
                <a:lnTo>
                  <a:pt x="2244864" y="1147102"/>
                </a:lnTo>
                <a:lnTo>
                  <a:pt x="2241664" y="1155026"/>
                </a:lnTo>
                <a:lnTo>
                  <a:pt x="2238895" y="1162126"/>
                </a:lnTo>
                <a:lnTo>
                  <a:pt x="2236355" y="1168781"/>
                </a:lnTo>
                <a:lnTo>
                  <a:pt x="2184946" y="1298778"/>
                </a:lnTo>
                <a:lnTo>
                  <a:pt x="2370048" y="1298778"/>
                </a:lnTo>
                <a:lnTo>
                  <a:pt x="2440521" y="1108214"/>
                </a:lnTo>
                <a:lnTo>
                  <a:pt x="2755214" y="1108214"/>
                </a:lnTo>
                <a:lnTo>
                  <a:pt x="2825673" y="1298778"/>
                </a:lnTo>
                <a:lnTo>
                  <a:pt x="3010789" y="1298778"/>
                </a:lnTo>
                <a:close/>
              </a:path>
              <a:path w="4603115" h="2080260">
                <a:moveTo>
                  <a:pt x="3808450" y="1062367"/>
                </a:moveTo>
                <a:lnTo>
                  <a:pt x="3804335" y="1017079"/>
                </a:lnTo>
                <a:lnTo>
                  <a:pt x="3792016" y="976630"/>
                </a:lnTo>
                <a:lnTo>
                  <a:pt x="3771938" y="941743"/>
                </a:lnTo>
                <a:lnTo>
                  <a:pt x="3742906" y="910374"/>
                </a:lnTo>
                <a:lnTo>
                  <a:pt x="3706177" y="884682"/>
                </a:lnTo>
                <a:lnTo>
                  <a:pt x="3661397" y="863993"/>
                </a:lnTo>
                <a:lnTo>
                  <a:pt x="3700526" y="838212"/>
                </a:lnTo>
                <a:lnTo>
                  <a:pt x="3729520" y="809193"/>
                </a:lnTo>
                <a:lnTo>
                  <a:pt x="3731056" y="807656"/>
                </a:lnTo>
                <a:lnTo>
                  <a:pt x="3752926" y="772401"/>
                </a:lnTo>
                <a:lnTo>
                  <a:pt x="3766070" y="732497"/>
                </a:lnTo>
                <a:lnTo>
                  <a:pt x="3770465" y="688009"/>
                </a:lnTo>
                <a:lnTo>
                  <a:pt x="3769715" y="669975"/>
                </a:lnTo>
                <a:lnTo>
                  <a:pt x="3758450" y="618515"/>
                </a:lnTo>
                <a:lnTo>
                  <a:pt x="3734270" y="572350"/>
                </a:lnTo>
                <a:lnTo>
                  <a:pt x="3698989" y="533654"/>
                </a:lnTo>
                <a:lnTo>
                  <a:pt x="3653040" y="503897"/>
                </a:lnTo>
                <a:lnTo>
                  <a:pt x="3627450" y="493903"/>
                </a:lnTo>
                <a:lnTo>
                  <a:pt x="3627450" y="1050239"/>
                </a:lnTo>
                <a:lnTo>
                  <a:pt x="3621227" y="1090777"/>
                </a:lnTo>
                <a:lnTo>
                  <a:pt x="3602456" y="1122121"/>
                </a:lnTo>
                <a:lnTo>
                  <a:pt x="3570986" y="1144384"/>
                </a:lnTo>
                <a:lnTo>
                  <a:pt x="3526675" y="1157668"/>
                </a:lnTo>
                <a:lnTo>
                  <a:pt x="3469398" y="1162075"/>
                </a:lnTo>
                <a:lnTo>
                  <a:pt x="3301428" y="1162075"/>
                </a:lnTo>
                <a:lnTo>
                  <a:pt x="3301428" y="941743"/>
                </a:lnTo>
                <a:lnTo>
                  <a:pt x="3463874" y="941743"/>
                </a:lnTo>
                <a:lnTo>
                  <a:pt x="3502710" y="943406"/>
                </a:lnTo>
                <a:lnTo>
                  <a:pt x="3564902" y="956576"/>
                </a:lnTo>
                <a:lnTo>
                  <a:pt x="3605390" y="982687"/>
                </a:lnTo>
                <a:lnTo>
                  <a:pt x="3625024" y="1023645"/>
                </a:lnTo>
                <a:lnTo>
                  <a:pt x="3627450" y="1050239"/>
                </a:lnTo>
                <a:lnTo>
                  <a:pt x="3627450" y="493903"/>
                </a:lnTo>
                <a:lnTo>
                  <a:pt x="3613645" y="489610"/>
                </a:lnTo>
                <a:lnTo>
                  <a:pt x="3594989" y="485609"/>
                </a:lnTo>
                <a:lnTo>
                  <a:pt x="3594989" y="709485"/>
                </a:lnTo>
                <a:lnTo>
                  <a:pt x="3594189" y="722388"/>
                </a:lnTo>
                <a:lnTo>
                  <a:pt x="3573119" y="771385"/>
                </a:lnTo>
                <a:lnTo>
                  <a:pt x="3535426" y="798055"/>
                </a:lnTo>
                <a:lnTo>
                  <a:pt x="3496360" y="806399"/>
                </a:lnTo>
                <a:lnTo>
                  <a:pt x="3443528" y="809193"/>
                </a:lnTo>
                <a:lnTo>
                  <a:pt x="3301428" y="809193"/>
                </a:lnTo>
                <a:lnTo>
                  <a:pt x="3301428" y="615823"/>
                </a:lnTo>
                <a:lnTo>
                  <a:pt x="3426460" y="615823"/>
                </a:lnTo>
                <a:lnTo>
                  <a:pt x="3467265" y="617042"/>
                </a:lnTo>
                <a:lnTo>
                  <a:pt x="3532111" y="626757"/>
                </a:lnTo>
                <a:lnTo>
                  <a:pt x="3573119" y="646620"/>
                </a:lnTo>
                <a:lnTo>
                  <a:pt x="3592576" y="683628"/>
                </a:lnTo>
                <a:lnTo>
                  <a:pt x="3594989" y="709485"/>
                </a:lnTo>
                <a:lnTo>
                  <a:pt x="3594989" y="485609"/>
                </a:lnTo>
                <a:lnTo>
                  <a:pt x="3545459" y="479615"/>
                </a:lnTo>
                <a:lnTo>
                  <a:pt x="3490861" y="477786"/>
                </a:lnTo>
                <a:lnTo>
                  <a:pt x="3229368" y="477786"/>
                </a:lnTo>
                <a:lnTo>
                  <a:pt x="3181400" y="484225"/>
                </a:lnTo>
                <a:lnTo>
                  <a:pt x="3148279" y="503415"/>
                </a:lnTo>
                <a:lnTo>
                  <a:pt x="3129076" y="536816"/>
                </a:lnTo>
                <a:lnTo>
                  <a:pt x="3122638" y="585622"/>
                </a:lnTo>
                <a:lnTo>
                  <a:pt x="3122638" y="1300137"/>
                </a:lnTo>
                <a:lnTo>
                  <a:pt x="3476002" y="1300137"/>
                </a:lnTo>
                <a:lnTo>
                  <a:pt x="3507143" y="1299730"/>
                </a:lnTo>
                <a:lnTo>
                  <a:pt x="3563607" y="1296517"/>
                </a:lnTo>
                <a:lnTo>
                  <a:pt x="3612451" y="1289913"/>
                </a:lnTo>
                <a:lnTo>
                  <a:pt x="3655949" y="1278750"/>
                </a:lnTo>
                <a:lnTo>
                  <a:pt x="3704488" y="1256182"/>
                </a:lnTo>
                <a:lnTo>
                  <a:pt x="3753053" y="1214615"/>
                </a:lnTo>
                <a:lnTo>
                  <a:pt x="3786848" y="1162075"/>
                </a:lnTo>
                <a:lnTo>
                  <a:pt x="3788219" y="1159548"/>
                </a:lnTo>
                <a:lnTo>
                  <a:pt x="3799433" y="1128839"/>
                </a:lnTo>
                <a:lnTo>
                  <a:pt x="3806190" y="1096416"/>
                </a:lnTo>
                <a:lnTo>
                  <a:pt x="3808450" y="1062367"/>
                </a:lnTo>
                <a:close/>
              </a:path>
              <a:path w="4603115" h="2080260">
                <a:moveTo>
                  <a:pt x="4602683" y="1062367"/>
                </a:moveTo>
                <a:lnTo>
                  <a:pt x="4598568" y="1017079"/>
                </a:lnTo>
                <a:lnTo>
                  <a:pt x="4586249" y="976630"/>
                </a:lnTo>
                <a:lnTo>
                  <a:pt x="4566158" y="941743"/>
                </a:lnTo>
                <a:lnTo>
                  <a:pt x="4537138" y="910374"/>
                </a:lnTo>
                <a:lnTo>
                  <a:pt x="4500410" y="884682"/>
                </a:lnTo>
                <a:lnTo>
                  <a:pt x="4455617" y="863993"/>
                </a:lnTo>
                <a:lnTo>
                  <a:pt x="4494758" y="838212"/>
                </a:lnTo>
                <a:lnTo>
                  <a:pt x="4523752" y="809193"/>
                </a:lnTo>
                <a:lnTo>
                  <a:pt x="4525289" y="807656"/>
                </a:lnTo>
                <a:lnTo>
                  <a:pt x="4547146" y="772401"/>
                </a:lnTo>
                <a:lnTo>
                  <a:pt x="4560303" y="732497"/>
                </a:lnTo>
                <a:lnTo>
                  <a:pt x="4564697" y="688009"/>
                </a:lnTo>
                <a:lnTo>
                  <a:pt x="4563935" y="669975"/>
                </a:lnTo>
                <a:lnTo>
                  <a:pt x="4552670" y="618515"/>
                </a:lnTo>
                <a:lnTo>
                  <a:pt x="4528502" y="572350"/>
                </a:lnTo>
                <a:lnTo>
                  <a:pt x="4493209" y="533654"/>
                </a:lnTo>
                <a:lnTo>
                  <a:pt x="4447273" y="503897"/>
                </a:lnTo>
                <a:lnTo>
                  <a:pt x="4421683" y="493903"/>
                </a:lnTo>
                <a:lnTo>
                  <a:pt x="4421683" y="1050239"/>
                </a:lnTo>
                <a:lnTo>
                  <a:pt x="4415460" y="1090777"/>
                </a:lnTo>
                <a:lnTo>
                  <a:pt x="4396676" y="1122121"/>
                </a:lnTo>
                <a:lnTo>
                  <a:pt x="4365206" y="1144384"/>
                </a:lnTo>
                <a:lnTo>
                  <a:pt x="4320908" y="1157668"/>
                </a:lnTo>
                <a:lnTo>
                  <a:pt x="4263618" y="1162075"/>
                </a:lnTo>
                <a:lnTo>
                  <a:pt x="4095648" y="1162075"/>
                </a:lnTo>
                <a:lnTo>
                  <a:pt x="4095648" y="941743"/>
                </a:lnTo>
                <a:lnTo>
                  <a:pt x="4258107" y="941743"/>
                </a:lnTo>
                <a:lnTo>
                  <a:pt x="4296943" y="943406"/>
                </a:lnTo>
                <a:lnTo>
                  <a:pt x="4359122" y="956576"/>
                </a:lnTo>
                <a:lnTo>
                  <a:pt x="4399610" y="982687"/>
                </a:lnTo>
                <a:lnTo>
                  <a:pt x="4419257" y="1023645"/>
                </a:lnTo>
                <a:lnTo>
                  <a:pt x="4421683" y="1050239"/>
                </a:lnTo>
                <a:lnTo>
                  <a:pt x="4421683" y="493903"/>
                </a:lnTo>
                <a:lnTo>
                  <a:pt x="4407878" y="489610"/>
                </a:lnTo>
                <a:lnTo>
                  <a:pt x="4389209" y="485609"/>
                </a:lnTo>
                <a:lnTo>
                  <a:pt x="4389209" y="709485"/>
                </a:lnTo>
                <a:lnTo>
                  <a:pt x="4388409" y="722388"/>
                </a:lnTo>
                <a:lnTo>
                  <a:pt x="4367352" y="771385"/>
                </a:lnTo>
                <a:lnTo>
                  <a:pt x="4329658" y="798055"/>
                </a:lnTo>
                <a:lnTo>
                  <a:pt x="4290580" y="806399"/>
                </a:lnTo>
                <a:lnTo>
                  <a:pt x="4237748" y="809193"/>
                </a:lnTo>
                <a:lnTo>
                  <a:pt x="4095648" y="809193"/>
                </a:lnTo>
                <a:lnTo>
                  <a:pt x="4095648" y="615823"/>
                </a:lnTo>
                <a:lnTo>
                  <a:pt x="4220667" y="615823"/>
                </a:lnTo>
                <a:lnTo>
                  <a:pt x="4261485" y="617042"/>
                </a:lnTo>
                <a:lnTo>
                  <a:pt x="4326344" y="626757"/>
                </a:lnTo>
                <a:lnTo>
                  <a:pt x="4367352" y="646620"/>
                </a:lnTo>
                <a:lnTo>
                  <a:pt x="4386808" y="683628"/>
                </a:lnTo>
                <a:lnTo>
                  <a:pt x="4389209" y="709485"/>
                </a:lnTo>
                <a:lnTo>
                  <a:pt x="4389209" y="485609"/>
                </a:lnTo>
                <a:lnTo>
                  <a:pt x="4339679" y="479615"/>
                </a:lnTo>
                <a:lnTo>
                  <a:pt x="4285094" y="477786"/>
                </a:lnTo>
                <a:lnTo>
                  <a:pt x="4023588" y="477786"/>
                </a:lnTo>
                <a:lnTo>
                  <a:pt x="3975620" y="484225"/>
                </a:lnTo>
                <a:lnTo>
                  <a:pt x="3942499" y="503415"/>
                </a:lnTo>
                <a:lnTo>
                  <a:pt x="3923296" y="536816"/>
                </a:lnTo>
                <a:lnTo>
                  <a:pt x="3916857" y="585622"/>
                </a:lnTo>
                <a:lnTo>
                  <a:pt x="3916857" y="1300137"/>
                </a:lnTo>
                <a:lnTo>
                  <a:pt x="4270235" y="1300137"/>
                </a:lnTo>
                <a:lnTo>
                  <a:pt x="4301363" y="1299730"/>
                </a:lnTo>
                <a:lnTo>
                  <a:pt x="4357840" y="1296517"/>
                </a:lnTo>
                <a:lnTo>
                  <a:pt x="4406684" y="1289913"/>
                </a:lnTo>
                <a:lnTo>
                  <a:pt x="4450181" y="1278750"/>
                </a:lnTo>
                <a:lnTo>
                  <a:pt x="4498721" y="1256182"/>
                </a:lnTo>
                <a:lnTo>
                  <a:pt x="4547273" y="1214615"/>
                </a:lnTo>
                <a:lnTo>
                  <a:pt x="4581080" y="1162075"/>
                </a:lnTo>
                <a:lnTo>
                  <a:pt x="4600422" y="1096416"/>
                </a:lnTo>
                <a:lnTo>
                  <a:pt x="4602683" y="1062367"/>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3931055" y="2257243"/>
            <a:ext cx="74521" cy="84562"/>
          </a:xfrm>
          <a:prstGeom prst="rect">
            <a:avLst/>
          </a:prstGeom>
        </p:spPr>
      </p:pic>
      <p:pic>
        <p:nvPicPr>
          <p:cNvPr id="19" name="bg object 19"/>
          <p:cNvPicPr/>
          <p:nvPr/>
        </p:nvPicPr>
        <p:blipFill>
          <a:blip r:embed="rId4" cstate="print"/>
          <a:stretch>
            <a:fillRect/>
          </a:stretch>
        </p:blipFill>
        <p:spPr>
          <a:xfrm>
            <a:off x="4096574" y="2231979"/>
            <a:ext cx="468322" cy="135399"/>
          </a:xfrm>
          <a:prstGeom prst="rect">
            <a:avLst/>
          </a:prstGeom>
        </p:spPr>
      </p:pic>
      <p:pic>
        <p:nvPicPr>
          <p:cNvPr id="20" name="bg object 20"/>
          <p:cNvPicPr/>
          <p:nvPr/>
        </p:nvPicPr>
        <p:blipFill>
          <a:blip r:embed="rId5" cstate="print"/>
          <a:stretch>
            <a:fillRect/>
          </a:stretch>
        </p:blipFill>
        <p:spPr>
          <a:xfrm>
            <a:off x="4584980" y="2227272"/>
            <a:ext cx="201911" cy="116264"/>
          </a:xfrm>
          <a:prstGeom prst="rect">
            <a:avLst/>
          </a:prstGeom>
        </p:spPr>
      </p:pic>
      <p:sp>
        <p:nvSpPr>
          <p:cNvPr id="21" name="bg object 21"/>
          <p:cNvSpPr/>
          <p:nvPr/>
        </p:nvSpPr>
        <p:spPr>
          <a:xfrm>
            <a:off x="4810586" y="2227272"/>
            <a:ext cx="19685" cy="114935"/>
          </a:xfrm>
          <a:custGeom>
            <a:avLst/>
            <a:gdLst/>
            <a:ahLst/>
            <a:cxnLst/>
            <a:rect l="l" t="t" r="r" b="b"/>
            <a:pathLst>
              <a:path w="19685" h="114935">
                <a:moveTo>
                  <a:pt x="19140" y="0"/>
                </a:moveTo>
                <a:lnTo>
                  <a:pt x="0" y="0"/>
                </a:lnTo>
                <a:lnTo>
                  <a:pt x="0" y="114530"/>
                </a:lnTo>
                <a:lnTo>
                  <a:pt x="19140" y="114530"/>
                </a:lnTo>
                <a:lnTo>
                  <a:pt x="19140" y="0"/>
                </a:lnTo>
                <a:close/>
              </a:path>
            </a:pathLst>
          </a:custGeom>
          <a:solidFill>
            <a:srgbClr val="FFFFFF"/>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4850285" y="2257237"/>
            <a:ext cx="85662" cy="109672"/>
          </a:xfrm>
          <a:prstGeom prst="rect">
            <a:avLst/>
          </a:prstGeom>
        </p:spPr>
      </p:pic>
      <p:pic>
        <p:nvPicPr>
          <p:cNvPr id="23" name="bg object 23"/>
          <p:cNvPicPr/>
          <p:nvPr/>
        </p:nvPicPr>
        <p:blipFill>
          <a:blip r:embed="rId7" cstate="print"/>
          <a:stretch>
            <a:fillRect/>
          </a:stretch>
        </p:blipFill>
        <p:spPr>
          <a:xfrm>
            <a:off x="5024741" y="2231979"/>
            <a:ext cx="180423" cy="111557"/>
          </a:xfrm>
          <a:prstGeom prst="rect">
            <a:avLst/>
          </a:prstGeom>
        </p:spPr>
      </p:pic>
      <p:pic>
        <p:nvPicPr>
          <p:cNvPr id="24" name="bg object 24"/>
          <p:cNvPicPr/>
          <p:nvPr/>
        </p:nvPicPr>
        <p:blipFill>
          <a:blip r:embed="rId8" cstate="print"/>
          <a:stretch>
            <a:fillRect/>
          </a:stretch>
        </p:blipFill>
        <p:spPr>
          <a:xfrm>
            <a:off x="5227759" y="2257243"/>
            <a:ext cx="74521" cy="84562"/>
          </a:xfrm>
          <a:prstGeom prst="rect">
            <a:avLst/>
          </a:prstGeom>
        </p:spPr>
      </p:pic>
      <p:sp>
        <p:nvSpPr>
          <p:cNvPr id="25" name="bg object 25"/>
          <p:cNvSpPr/>
          <p:nvPr/>
        </p:nvSpPr>
        <p:spPr>
          <a:xfrm>
            <a:off x="5325021" y="2227281"/>
            <a:ext cx="111760" cy="114935"/>
          </a:xfrm>
          <a:custGeom>
            <a:avLst/>
            <a:gdLst/>
            <a:ahLst/>
            <a:cxnLst/>
            <a:rect l="l" t="t" r="r" b="b"/>
            <a:pathLst>
              <a:path w="111760" h="114935">
                <a:moveTo>
                  <a:pt x="77673" y="114528"/>
                </a:moveTo>
                <a:lnTo>
                  <a:pt x="43624" y="65417"/>
                </a:lnTo>
                <a:lnTo>
                  <a:pt x="76568" y="31699"/>
                </a:lnTo>
                <a:lnTo>
                  <a:pt x="53505" y="31699"/>
                </a:lnTo>
                <a:lnTo>
                  <a:pt x="19151" y="68402"/>
                </a:lnTo>
                <a:lnTo>
                  <a:pt x="19151" y="0"/>
                </a:lnTo>
                <a:lnTo>
                  <a:pt x="0" y="0"/>
                </a:lnTo>
                <a:lnTo>
                  <a:pt x="0" y="114528"/>
                </a:lnTo>
                <a:lnTo>
                  <a:pt x="19151" y="114528"/>
                </a:lnTo>
                <a:lnTo>
                  <a:pt x="19151" y="90843"/>
                </a:lnTo>
                <a:lnTo>
                  <a:pt x="30911" y="78600"/>
                </a:lnTo>
                <a:lnTo>
                  <a:pt x="55397" y="114528"/>
                </a:lnTo>
                <a:lnTo>
                  <a:pt x="77673" y="114528"/>
                </a:lnTo>
                <a:close/>
              </a:path>
              <a:path w="111760" h="114935">
                <a:moveTo>
                  <a:pt x="111556" y="31686"/>
                </a:moveTo>
                <a:lnTo>
                  <a:pt x="92417" y="31686"/>
                </a:lnTo>
                <a:lnTo>
                  <a:pt x="92417" y="114528"/>
                </a:lnTo>
                <a:lnTo>
                  <a:pt x="111556" y="114528"/>
                </a:lnTo>
                <a:lnTo>
                  <a:pt x="111556" y="31686"/>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650" b="0" i="0">
                <a:solidFill>
                  <a:srgbClr val="0057C2"/>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05-Jun-25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05-Jun-25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58884" y="474386"/>
            <a:ext cx="13484247" cy="1576953"/>
          </a:xfrm>
          <a:prstGeom prst="rect">
            <a:avLst/>
          </a:prstGeom>
        </p:spPr>
        <p:txBody>
          <a:bodyPr wrap="square" lIns="0" tIns="0" rIns="0" bIns="0">
            <a:spAutoFit/>
          </a:bodyPr>
          <a:lstStyle>
            <a:lvl1pPr>
              <a:defRPr sz="4650" b="0" i="0">
                <a:solidFill>
                  <a:srgbClr val="0057C2"/>
                </a:solidFill>
                <a:latin typeface="Microsoft Sans Serif"/>
                <a:cs typeface="Microsoft Sans Serif"/>
              </a:defRPr>
            </a:lvl1pPr>
          </a:lstStyle>
          <a:p>
            <a:endParaRPr/>
          </a:p>
        </p:txBody>
      </p:sp>
      <p:sp>
        <p:nvSpPr>
          <p:cNvPr id="3" name="Holder 3"/>
          <p:cNvSpPr>
            <a:spLocks noGrp="1"/>
          </p:cNvSpPr>
          <p:nvPr>
            <p:ph type="body" idx="1"/>
          </p:nvPr>
        </p:nvSpPr>
        <p:spPr>
          <a:xfrm>
            <a:off x="1923523" y="2187348"/>
            <a:ext cx="13761719" cy="2990215"/>
          </a:xfrm>
          <a:prstGeom prst="rect">
            <a:avLst/>
          </a:prstGeom>
        </p:spPr>
        <p:txBody>
          <a:bodyPr wrap="square" lIns="0" tIns="0" rIns="0" bIns="0">
            <a:spAutoFit/>
          </a:bodyPr>
          <a:lstStyle>
            <a:lvl1pPr>
              <a:defRPr sz="2550" b="0" i="0">
                <a:solidFill>
                  <a:srgbClr val="0057C2"/>
                </a:solidFill>
                <a:latin typeface="Microsoft Sans Serif"/>
                <a:cs typeface="Microsoft Sans Serif"/>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05-Jun-25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7.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5.png"/><Relationship Id="rId7" Type="http://schemas.openxmlformats.org/officeDocument/2006/relationships/image" Target="../media/image62.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5.png"/><Relationship Id="rId7" Type="http://schemas.openxmlformats.org/officeDocument/2006/relationships/image" Target="../media/image62.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jp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7.jpg"/><Relationship Id="rId5" Type="http://schemas.openxmlformats.org/officeDocument/2006/relationships/image" Target="../media/image4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9.jpg"/><Relationship Id="rId4" Type="http://schemas.openxmlformats.org/officeDocument/2006/relationships/image" Target="../media/image79.png"/><Relationship Id="rId9"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93.png"/><Relationship Id="rId7" Type="http://schemas.openxmlformats.org/officeDocument/2006/relationships/image" Target="../media/image82.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95.jpg"/><Relationship Id="rId5" Type="http://schemas.openxmlformats.org/officeDocument/2006/relationships/image" Target="../media/image80.png"/><Relationship Id="rId10" Type="http://schemas.openxmlformats.org/officeDocument/2006/relationships/image" Target="../media/image87.png"/><Relationship Id="rId4" Type="http://schemas.openxmlformats.org/officeDocument/2006/relationships/image" Target="../media/image94.png"/><Relationship Id="rId9" Type="http://schemas.openxmlformats.org/officeDocument/2006/relationships/image" Target="../media/image91.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94.png"/><Relationship Id="rId7"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98.jpg"/><Relationship Id="rId5" Type="http://schemas.openxmlformats.org/officeDocument/2006/relationships/image" Target="../media/image81.png"/><Relationship Id="rId10" Type="http://schemas.openxmlformats.org/officeDocument/2006/relationships/image" Target="../media/image97.png"/><Relationship Id="rId4" Type="http://schemas.openxmlformats.org/officeDocument/2006/relationships/image" Target="../media/image80.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94.png"/><Relationship Id="rId7" Type="http://schemas.openxmlformats.org/officeDocument/2006/relationships/image" Target="../media/image99.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100.jpg"/><Relationship Id="rId5" Type="http://schemas.openxmlformats.org/officeDocument/2006/relationships/image" Target="../media/image81.png"/><Relationship Id="rId10" Type="http://schemas.openxmlformats.org/officeDocument/2006/relationships/image" Target="../media/image43.png"/><Relationship Id="rId4" Type="http://schemas.openxmlformats.org/officeDocument/2006/relationships/image" Target="../media/image80.png"/><Relationship Id="rId9" Type="http://schemas.openxmlformats.org/officeDocument/2006/relationships/image" Target="../media/image97.png"/></Relationships>
</file>

<file path=ppt/slides/_rels/slide2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4.png"/><Relationship Id="rId7" Type="http://schemas.openxmlformats.org/officeDocument/2006/relationships/image" Target="../media/image101.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105.jpg"/><Relationship Id="rId5" Type="http://schemas.openxmlformats.org/officeDocument/2006/relationships/image" Target="../media/image82.png"/><Relationship Id="rId10" Type="http://schemas.openxmlformats.org/officeDocument/2006/relationships/image" Target="../media/image104.png"/><Relationship Id="rId4" Type="http://schemas.openxmlformats.org/officeDocument/2006/relationships/image" Target="../media/image80.png"/><Relationship Id="rId9"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94.png"/><Relationship Id="rId7" Type="http://schemas.openxmlformats.org/officeDocument/2006/relationships/image" Target="../media/image10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81.png"/><Relationship Id="rId10" Type="http://schemas.openxmlformats.org/officeDocument/2006/relationships/image" Target="../media/image110.jpg"/><Relationship Id="rId4" Type="http://schemas.openxmlformats.org/officeDocument/2006/relationships/image" Target="../media/image80.png"/><Relationship Id="rId9" Type="http://schemas.openxmlformats.org/officeDocument/2006/relationships/image" Target="../media/image109.png"/></Relationships>
</file>

<file path=ppt/slides/_rels/slide2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1.png"/><Relationship Id="rId7" Type="http://schemas.openxmlformats.org/officeDocument/2006/relationships/image" Target="../media/image11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13.jpg"/><Relationship Id="rId5" Type="http://schemas.openxmlformats.org/officeDocument/2006/relationships/image" Target="../media/image112.png"/><Relationship Id="rId4" Type="http://schemas.openxmlformats.org/officeDocument/2006/relationships/image" Target="../media/image81.png"/><Relationship Id="rId9" Type="http://schemas.openxmlformats.org/officeDocument/2006/relationships/image" Target="../media/image116.png"/></Relationships>
</file>

<file path=ppt/slides/_rels/slide2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81.png"/><Relationship Id="rId9" Type="http://schemas.openxmlformats.org/officeDocument/2006/relationships/image" Target="../media/image120.jpg"/></Relationships>
</file>

<file path=ppt/slides/_rels/slide2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2.png"/><Relationship Id="rId7" Type="http://schemas.openxmlformats.org/officeDocument/2006/relationships/image" Target="../media/image124.jp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80.png"/><Relationship Id="rId4" Type="http://schemas.openxmlformats.org/officeDocument/2006/relationships/image" Target="../media/image81.png"/><Relationship Id="rId9" Type="http://schemas.openxmlformats.org/officeDocument/2006/relationships/image" Target="../media/image126.jpg"/></Relationships>
</file>

<file path=ppt/slides/_rels/slide26.xml.rels><?xml version="1.0" encoding="UTF-8" standalone="yes"?>
<Relationships xmlns="http://schemas.openxmlformats.org/package/2006/relationships"><Relationship Id="rId8" Type="http://schemas.openxmlformats.org/officeDocument/2006/relationships/image" Target="../media/image129.jpg"/><Relationship Id="rId3" Type="http://schemas.openxmlformats.org/officeDocument/2006/relationships/image" Target="../media/image122.png"/><Relationship Id="rId7" Type="http://schemas.openxmlformats.org/officeDocument/2006/relationships/image" Target="../media/image128.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81.png"/><Relationship Id="rId4" Type="http://schemas.openxmlformats.org/officeDocument/2006/relationships/image" Target="../media/image82.png"/><Relationship Id="rId9" Type="http://schemas.openxmlformats.org/officeDocument/2006/relationships/image" Target="../media/image1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3" Type="http://schemas.openxmlformats.org/officeDocument/2006/relationships/image" Target="../media/image13.png"/><Relationship Id="rId7" Type="http://schemas.openxmlformats.org/officeDocument/2006/relationships/image" Target="../media/image16.jp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6.jpg"/><Relationship Id="rId4" Type="http://schemas.openxmlformats.org/officeDocument/2006/relationships/image" Target="../media/image19.png"/><Relationship Id="rId9" Type="http://schemas.openxmlformats.org/officeDocument/2006/relationships/image" Target="../media/image25.jp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jp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33.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g"/></Relationships>
</file>

<file path=ppt/slides/_rels/slide9.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1.png"/><Relationship Id="rId7" Type="http://schemas.openxmlformats.org/officeDocument/2006/relationships/image" Target="../media/image54.jp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3.jpg"/><Relationship Id="rId11" Type="http://schemas.openxmlformats.org/officeDocument/2006/relationships/image" Target="../media/image57.png"/><Relationship Id="rId5" Type="http://schemas.openxmlformats.org/officeDocument/2006/relationships/image" Target="../media/image47.png"/><Relationship Id="rId10" Type="http://schemas.openxmlformats.org/officeDocument/2006/relationships/image" Target="../media/image32.png"/><Relationship Id="rId4" Type="http://schemas.openxmlformats.org/officeDocument/2006/relationships/image" Target="../media/image52.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6398" y="3064013"/>
            <a:ext cx="7357109" cy="805990"/>
          </a:xfrm>
          <a:prstGeom prst="rect">
            <a:avLst/>
          </a:prstGeom>
        </p:spPr>
        <p:txBody>
          <a:bodyPr vert="horz" wrap="square" lIns="0" tIns="13335" rIns="0" bIns="0" rtlCol="0">
            <a:spAutoFit/>
          </a:bodyPr>
          <a:lstStyle/>
          <a:p>
            <a:pPr marL="12700">
              <a:lnSpc>
                <a:spcPct val="100000"/>
              </a:lnSpc>
              <a:spcBef>
                <a:spcPts val="105"/>
              </a:spcBef>
            </a:pPr>
            <a:r>
              <a:rPr sz="5150" spc="135" dirty="0">
                <a:solidFill>
                  <a:srgbClr val="FFFFFF"/>
                </a:solidFill>
              </a:rPr>
              <a:t>ABB</a:t>
            </a:r>
            <a:r>
              <a:rPr sz="5150" spc="-270" dirty="0">
                <a:solidFill>
                  <a:srgbClr val="FFFFFF"/>
                </a:solidFill>
              </a:rPr>
              <a:t> </a:t>
            </a:r>
            <a:r>
              <a:rPr lang="en-US" sz="5150" spc="70" dirty="0">
                <a:solidFill>
                  <a:srgbClr val="FFFFFF"/>
                </a:solidFill>
              </a:rPr>
              <a:t>I</a:t>
            </a:r>
            <a:r>
              <a:rPr sz="5150" spc="70" dirty="0" smtClean="0">
                <a:solidFill>
                  <a:srgbClr val="FFFFFF"/>
                </a:solidFill>
              </a:rPr>
              <a:t>nnova</a:t>
            </a:r>
            <a:r>
              <a:rPr lang="en-US" sz="5150" spc="70" dirty="0" smtClean="0">
                <a:solidFill>
                  <a:srgbClr val="FFFFFF"/>
                </a:solidFill>
              </a:rPr>
              <a:t>tion center</a:t>
            </a:r>
            <a:endParaRPr sz="5150" dirty="0"/>
          </a:p>
        </p:txBody>
      </p:sp>
      <p:sp>
        <p:nvSpPr>
          <p:cNvPr id="3" name="object 3"/>
          <p:cNvSpPr txBox="1"/>
          <p:nvPr/>
        </p:nvSpPr>
        <p:spPr>
          <a:xfrm>
            <a:off x="966398" y="10126229"/>
            <a:ext cx="1991360" cy="546735"/>
          </a:xfrm>
          <a:prstGeom prst="rect">
            <a:avLst/>
          </a:prstGeom>
        </p:spPr>
        <p:txBody>
          <a:bodyPr vert="horz" wrap="square" lIns="0" tIns="15240" rIns="0" bIns="0" rtlCol="0">
            <a:spAutoFit/>
          </a:bodyPr>
          <a:lstStyle/>
          <a:p>
            <a:pPr marL="12700">
              <a:lnSpc>
                <a:spcPct val="100000"/>
              </a:lnSpc>
              <a:spcBef>
                <a:spcPts val="120"/>
              </a:spcBef>
            </a:pPr>
            <a:r>
              <a:rPr sz="3400" dirty="0">
                <a:solidFill>
                  <a:srgbClr val="FFFFFF"/>
                </a:solidFill>
                <a:latin typeface="Microsoft Sans Serif"/>
                <a:cs typeface="Microsoft Sans Serif"/>
              </a:rPr>
              <a:t>May</a:t>
            </a:r>
            <a:r>
              <a:rPr sz="3400" spc="-60" dirty="0">
                <a:solidFill>
                  <a:srgbClr val="FFFFFF"/>
                </a:solidFill>
                <a:latin typeface="Microsoft Sans Serif"/>
                <a:cs typeface="Microsoft Sans Serif"/>
              </a:rPr>
              <a:t> </a:t>
            </a:r>
            <a:r>
              <a:rPr sz="3400" spc="130" dirty="0">
                <a:solidFill>
                  <a:srgbClr val="FFFFFF"/>
                </a:solidFill>
                <a:latin typeface="Microsoft Sans Serif"/>
                <a:cs typeface="Microsoft Sans Serif"/>
              </a:rPr>
              <a:t>2025</a:t>
            </a:r>
            <a:endParaRPr sz="3400">
              <a:latin typeface="Microsoft Sans Serif"/>
              <a:cs typeface="Microsoft Sans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1906" y="9832"/>
            <a:ext cx="19172555" cy="11299190"/>
            <a:chOff x="931906" y="9832"/>
            <a:chExt cx="19172555" cy="11299190"/>
          </a:xfrm>
        </p:grpSpPr>
        <p:pic>
          <p:nvPicPr>
            <p:cNvPr id="3" name="object 3"/>
            <p:cNvPicPr/>
            <p:nvPr/>
          </p:nvPicPr>
          <p:blipFill>
            <a:blip r:embed="rId2" cstate="print"/>
            <a:stretch>
              <a:fillRect/>
            </a:stretch>
          </p:blipFill>
          <p:spPr>
            <a:xfrm>
              <a:off x="4230224" y="9832"/>
              <a:ext cx="15873875" cy="11298724"/>
            </a:xfrm>
            <a:prstGeom prst="rect">
              <a:avLst/>
            </a:prstGeom>
          </p:spPr>
        </p:pic>
        <p:sp>
          <p:nvSpPr>
            <p:cNvPr id="4" name="object 4"/>
            <p:cNvSpPr/>
            <p:nvPr/>
          </p:nvSpPr>
          <p:spPr>
            <a:xfrm>
              <a:off x="931906" y="2900435"/>
              <a:ext cx="8628380" cy="7214870"/>
            </a:xfrm>
            <a:custGeom>
              <a:avLst/>
              <a:gdLst/>
              <a:ahLst/>
              <a:cxnLst/>
              <a:rect l="l" t="t" r="r" b="b"/>
              <a:pathLst>
                <a:path w="8628380" h="7214870">
                  <a:moveTo>
                    <a:pt x="8338719"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6925150"/>
                  </a:lnTo>
                  <a:lnTo>
                    <a:pt x="3786" y="6972073"/>
                  </a:lnTo>
                  <a:lnTo>
                    <a:pt x="14748" y="7016586"/>
                  </a:lnTo>
                  <a:lnTo>
                    <a:pt x="32291" y="7058093"/>
                  </a:lnTo>
                  <a:lnTo>
                    <a:pt x="55817" y="7095998"/>
                  </a:lnTo>
                  <a:lnTo>
                    <a:pt x="84733" y="7129706"/>
                  </a:lnTo>
                  <a:lnTo>
                    <a:pt x="118441" y="7158622"/>
                  </a:lnTo>
                  <a:lnTo>
                    <a:pt x="156346" y="7182149"/>
                  </a:lnTo>
                  <a:lnTo>
                    <a:pt x="197853" y="7199691"/>
                  </a:lnTo>
                  <a:lnTo>
                    <a:pt x="242366" y="7210653"/>
                  </a:lnTo>
                  <a:lnTo>
                    <a:pt x="289289" y="7214440"/>
                  </a:lnTo>
                  <a:lnTo>
                    <a:pt x="8338719" y="7214440"/>
                  </a:lnTo>
                  <a:lnTo>
                    <a:pt x="8385645" y="7210653"/>
                  </a:lnTo>
                  <a:lnTo>
                    <a:pt x="8430159" y="7199691"/>
                  </a:lnTo>
                  <a:lnTo>
                    <a:pt x="8471667" y="7182149"/>
                  </a:lnTo>
                  <a:lnTo>
                    <a:pt x="8509572" y="7158622"/>
                  </a:lnTo>
                  <a:lnTo>
                    <a:pt x="8543280" y="7129706"/>
                  </a:lnTo>
                  <a:lnTo>
                    <a:pt x="8572194" y="7095998"/>
                  </a:lnTo>
                  <a:lnTo>
                    <a:pt x="8595720" y="7058093"/>
                  </a:lnTo>
                  <a:lnTo>
                    <a:pt x="8613261" y="7016586"/>
                  </a:lnTo>
                  <a:lnTo>
                    <a:pt x="8624223" y="6972073"/>
                  </a:lnTo>
                  <a:lnTo>
                    <a:pt x="8628009" y="6925150"/>
                  </a:lnTo>
                  <a:lnTo>
                    <a:pt x="8628009" y="289289"/>
                  </a:lnTo>
                  <a:lnTo>
                    <a:pt x="8624223" y="242366"/>
                  </a:lnTo>
                  <a:lnTo>
                    <a:pt x="8613261" y="197853"/>
                  </a:lnTo>
                  <a:lnTo>
                    <a:pt x="8595720" y="156346"/>
                  </a:lnTo>
                  <a:lnTo>
                    <a:pt x="8572194" y="118441"/>
                  </a:lnTo>
                  <a:lnTo>
                    <a:pt x="8543280" y="84733"/>
                  </a:lnTo>
                  <a:lnTo>
                    <a:pt x="8509572" y="55817"/>
                  </a:lnTo>
                  <a:lnTo>
                    <a:pt x="8471667" y="32291"/>
                  </a:lnTo>
                  <a:lnTo>
                    <a:pt x="8430159" y="14748"/>
                  </a:lnTo>
                  <a:lnTo>
                    <a:pt x="8385645" y="3786"/>
                  </a:lnTo>
                  <a:lnTo>
                    <a:pt x="8338719" y="0"/>
                  </a:lnTo>
                  <a:close/>
                </a:path>
              </a:pathLst>
            </a:custGeom>
            <a:solidFill>
              <a:srgbClr val="0095B9">
                <a:alpha val="9999"/>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17592716" y="570617"/>
              <a:ext cx="1538565" cy="695755"/>
            </a:xfrm>
            <a:prstGeom prst="rect">
              <a:avLst/>
            </a:prstGeom>
          </p:spPr>
        </p:pic>
        <p:pic>
          <p:nvPicPr>
            <p:cNvPr id="6" name="object 6"/>
            <p:cNvPicPr/>
            <p:nvPr/>
          </p:nvPicPr>
          <p:blipFill>
            <a:blip r:embed="rId4" cstate="print"/>
            <a:stretch>
              <a:fillRect/>
            </a:stretch>
          </p:blipFill>
          <p:spPr>
            <a:xfrm>
              <a:off x="10010166" y="2952789"/>
              <a:ext cx="9298146" cy="6607128"/>
            </a:xfrm>
            <a:prstGeom prst="rect">
              <a:avLst/>
            </a:prstGeom>
          </p:spPr>
        </p:pic>
      </p:grpSp>
      <p:sp>
        <p:nvSpPr>
          <p:cNvPr id="7" name="object 7"/>
          <p:cNvSpPr txBox="1"/>
          <p:nvPr/>
        </p:nvSpPr>
        <p:spPr>
          <a:xfrm>
            <a:off x="1290019" y="2952789"/>
            <a:ext cx="7869555" cy="6392519"/>
          </a:xfrm>
          <a:prstGeom prst="rect">
            <a:avLst/>
          </a:prstGeom>
        </p:spPr>
        <p:txBody>
          <a:bodyPr vert="horz" wrap="square" lIns="0" tIns="139065" rIns="0" bIns="0" rtlCol="0">
            <a:spAutoFit/>
          </a:bodyPr>
          <a:lstStyle/>
          <a:p>
            <a:pPr marL="12700" algn="just">
              <a:lnSpc>
                <a:spcPct val="100000"/>
              </a:lnSpc>
              <a:spcBef>
                <a:spcPts val="1095"/>
              </a:spcBef>
            </a:pPr>
            <a:r>
              <a:rPr lang="en-US" sz="2550" spc="60" dirty="0" smtClean="0">
                <a:solidFill>
                  <a:srgbClr val="0057C2"/>
                </a:solidFill>
                <a:latin typeface="Microsoft Sans Serif"/>
                <a:cs typeface="Microsoft Sans Serif"/>
              </a:rPr>
              <a:t>Terms and Conditions:</a:t>
            </a:r>
          </a:p>
          <a:p>
            <a:pPr marL="12700" algn="just">
              <a:lnSpc>
                <a:spcPct val="100000"/>
              </a:lnSpc>
              <a:spcBef>
                <a:spcPts val="1095"/>
              </a:spcBef>
            </a:pPr>
            <a:r>
              <a:rPr lang="en-US" sz="2550" spc="60" dirty="0" smtClean="0">
                <a:solidFill>
                  <a:srgbClr val="0057C2"/>
                </a:solidFill>
                <a:latin typeface="Microsoft Sans Serif"/>
                <a:cs typeface="Microsoft Sans Serif"/>
              </a:rPr>
              <a:t>The entered FIN is verified to ensure that the employee placing the order belongs to the company executing the order, and the validity of the employee’s ID card is checked. The provided mobile phone number must be personal and unique (not duplicated).</a:t>
            </a:r>
            <a:endParaRPr sz="2550" dirty="0" smtClean="0">
              <a:latin typeface="Microsoft Sans Serif"/>
              <a:cs typeface="Microsoft Sans Serif"/>
            </a:endParaRPr>
          </a:p>
          <a:p>
            <a:pPr>
              <a:lnSpc>
                <a:spcPct val="100000"/>
              </a:lnSpc>
              <a:spcBef>
                <a:spcPts val="50"/>
              </a:spcBef>
            </a:pPr>
            <a:endParaRPr sz="2550" dirty="0" smtClean="0">
              <a:latin typeface="Microsoft Sans Serif"/>
              <a:cs typeface="Microsoft Sans Serif"/>
            </a:endParaRPr>
          </a:p>
          <a:p>
            <a:pPr marL="619125" marR="3833495">
              <a:lnSpc>
                <a:spcPct val="105700"/>
              </a:lnSpc>
            </a:pPr>
            <a:r>
              <a:rPr sz="2550" spc="-100" dirty="0" smtClean="0">
                <a:solidFill>
                  <a:srgbClr val="0057C2"/>
                </a:solidFill>
                <a:latin typeface="Microsoft Sans Serif"/>
                <a:cs typeface="Microsoft Sans Serif"/>
              </a:rPr>
              <a:t>SMS</a:t>
            </a:r>
            <a:r>
              <a:rPr sz="2550" spc="-125" dirty="0" smtClean="0">
                <a:solidFill>
                  <a:srgbClr val="0057C2"/>
                </a:solidFill>
                <a:latin typeface="Microsoft Sans Serif"/>
                <a:cs typeface="Microsoft Sans Serif"/>
              </a:rPr>
              <a:t> </a:t>
            </a:r>
            <a:r>
              <a:rPr lang="en-US" sz="2550" spc="-10" dirty="0" smtClean="0">
                <a:solidFill>
                  <a:srgbClr val="0057C2"/>
                </a:solidFill>
                <a:latin typeface="Microsoft Sans Serif"/>
                <a:cs typeface="Microsoft Sans Serif"/>
              </a:rPr>
              <a:t>notification</a:t>
            </a:r>
            <a:r>
              <a:rPr sz="2550" spc="-10" dirty="0" smtClean="0">
                <a:solidFill>
                  <a:srgbClr val="0057C2"/>
                </a:solidFill>
                <a:latin typeface="Microsoft Sans Serif"/>
                <a:cs typeface="Microsoft Sans Serif"/>
              </a:rPr>
              <a:t>. </a:t>
            </a:r>
            <a:endParaRPr lang="en-US" sz="2550" spc="-10" dirty="0" smtClean="0">
              <a:solidFill>
                <a:srgbClr val="0057C2"/>
              </a:solidFill>
              <a:latin typeface="Microsoft Sans Serif"/>
              <a:cs typeface="Microsoft Sans Serif"/>
            </a:endParaRPr>
          </a:p>
          <a:p>
            <a:pPr marL="619125" marR="3833495">
              <a:lnSpc>
                <a:spcPct val="105700"/>
              </a:lnSpc>
            </a:pPr>
            <a:r>
              <a:rPr lang="en-US" sz="2550" dirty="0" smtClean="0">
                <a:solidFill>
                  <a:srgbClr val="0057C2"/>
                </a:solidFill>
                <a:latin typeface="Microsoft Sans Serif"/>
                <a:cs typeface="Microsoft Sans Serif"/>
              </a:rPr>
              <a:t>Urgent card order</a:t>
            </a:r>
            <a:r>
              <a:rPr sz="2550" spc="-10" dirty="0" smtClean="0">
                <a:solidFill>
                  <a:srgbClr val="0057C2"/>
                </a:solidFill>
                <a:latin typeface="Microsoft Sans Serif"/>
                <a:cs typeface="Microsoft Sans Serif"/>
              </a:rPr>
              <a:t>.</a:t>
            </a:r>
            <a:endParaRPr sz="2550" dirty="0">
              <a:latin typeface="Microsoft Sans Serif"/>
              <a:cs typeface="Microsoft Sans Serif"/>
            </a:endParaRPr>
          </a:p>
          <a:p>
            <a:pPr marL="619125" marR="537210">
              <a:lnSpc>
                <a:spcPct val="111000"/>
              </a:lnSpc>
              <a:spcBef>
                <a:spcPts val="1485"/>
              </a:spcBef>
            </a:pPr>
            <a:r>
              <a:rPr lang="en-US" sz="2550" spc="80" dirty="0" smtClean="0">
                <a:solidFill>
                  <a:srgbClr val="0057C2"/>
                </a:solidFill>
                <a:latin typeface="Microsoft Sans Serif"/>
                <a:cs typeface="Microsoft Sans Serif"/>
              </a:rPr>
              <a:t>Documents required for card orders must be digitally signed using a SIMA signature.</a:t>
            </a:r>
          </a:p>
          <a:p>
            <a:pPr marL="619125" marR="537210">
              <a:lnSpc>
                <a:spcPct val="111000"/>
              </a:lnSpc>
              <a:spcBef>
                <a:spcPts val="1485"/>
              </a:spcBef>
            </a:pPr>
            <a:r>
              <a:rPr lang="en-US" sz="2550" dirty="0" smtClean="0">
                <a:solidFill>
                  <a:srgbClr val="0057C2"/>
                </a:solidFill>
                <a:latin typeface="Microsoft Sans Serif"/>
                <a:cs typeface="Microsoft Sans Serif"/>
              </a:rPr>
              <a:t>It is possible to place a new card order based on a Permanent Residence Permit (PRP).</a:t>
            </a:r>
            <a:endParaRPr sz="2550" dirty="0">
              <a:latin typeface="Microsoft Sans Serif"/>
              <a:cs typeface="Microsoft Sans Serif"/>
            </a:endParaRPr>
          </a:p>
        </p:txBody>
      </p:sp>
      <p:grpSp>
        <p:nvGrpSpPr>
          <p:cNvPr id="8" name="object 8"/>
          <p:cNvGrpSpPr/>
          <p:nvPr/>
        </p:nvGrpSpPr>
        <p:grpSpPr>
          <a:xfrm>
            <a:off x="450850" y="570617"/>
            <a:ext cx="18451830" cy="8675370"/>
            <a:chOff x="427328" y="445254"/>
            <a:chExt cx="18451830" cy="8675370"/>
          </a:xfrm>
        </p:grpSpPr>
        <p:sp>
          <p:nvSpPr>
            <p:cNvPr id="9" name="object 9"/>
            <p:cNvSpPr/>
            <p:nvPr/>
          </p:nvSpPr>
          <p:spPr>
            <a:xfrm>
              <a:off x="1331544" y="6258045"/>
              <a:ext cx="344170" cy="2404110"/>
            </a:xfrm>
            <a:custGeom>
              <a:avLst/>
              <a:gdLst/>
              <a:ahLst/>
              <a:cxnLst/>
              <a:rect l="l" t="t" r="r" b="b"/>
              <a:pathLst>
                <a:path w="344169" h="2404109">
                  <a:moveTo>
                    <a:pt x="323164" y="66548"/>
                  </a:moveTo>
                  <a:lnTo>
                    <a:pt x="262166" y="0"/>
                  </a:lnTo>
                  <a:lnTo>
                    <a:pt x="248107" y="53568"/>
                  </a:lnTo>
                  <a:lnTo>
                    <a:pt x="228066" y="102628"/>
                  </a:lnTo>
                  <a:lnTo>
                    <a:pt x="203479" y="146075"/>
                  </a:lnTo>
                  <a:lnTo>
                    <a:pt x="175742" y="182816"/>
                  </a:lnTo>
                  <a:lnTo>
                    <a:pt x="146304" y="211759"/>
                  </a:lnTo>
                  <a:lnTo>
                    <a:pt x="116560" y="231813"/>
                  </a:lnTo>
                  <a:lnTo>
                    <a:pt x="109982" y="227406"/>
                  </a:lnTo>
                  <a:lnTo>
                    <a:pt x="100507" y="220052"/>
                  </a:lnTo>
                  <a:lnTo>
                    <a:pt x="89611" y="210324"/>
                  </a:lnTo>
                  <a:lnTo>
                    <a:pt x="78740" y="198843"/>
                  </a:lnTo>
                  <a:lnTo>
                    <a:pt x="60134" y="206159"/>
                  </a:lnTo>
                  <a:lnTo>
                    <a:pt x="41071" y="213283"/>
                  </a:lnTo>
                  <a:lnTo>
                    <a:pt x="21145" y="219697"/>
                  </a:lnTo>
                  <a:lnTo>
                    <a:pt x="0" y="224904"/>
                  </a:lnTo>
                  <a:lnTo>
                    <a:pt x="18097" y="247002"/>
                  </a:lnTo>
                  <a:lnTo>
                    <a:pt x="49733" y="278371"/>
                  </a:lnTo>
                  <a:lnTo>
                    <a:pt x="88163" y="304444"/>
                  </a:lnTo>
                  <a:lnTo>
                    <a:pt x="112052" y="309537"/>
                  </a:lnTo>
                  <a:lnTo>
                    <a:pt x="136359" y="307263"/>
                  </a:lnTo>
                  <a:lnTo>
                    <a:pt x="199021" y="268465"/>
                  </a:lnTo>
                  <a:lnTo>
                    <a:pt x="233603" y="234708"/>
                  </a:lnTo>
                  <a:lnTo>
                    <a:pt x="263182" y="196926"/>
                  </a:lnTo>
                  <a:lnTo>
                    <a:pt x="287883" y="155841"/>
                  </a:lnTo>
                  <a:lnTo>
                    <a:pt x="307835" y="112141"/>
                  </a:lnTo>
                  <a:lnTo>
                    <a:pt x="323164" y="66548"/>
                  </a:lnTo>
                  <a:close/>
                </a:path>
                <a:path w="344169" h="2404109">
                  <a:moveTo>
                    <a:pt x="344106" y="2160727"/>
                  </a:moveTo>
                  <a:lnTo>
                    <a:pt x="283108" y="2094179"/>
                  </a:lnTo>
                  <a:lnTo>
                    <a:pt x="269049" y="2147747"/>
                  </a:lnTo>
                  <a:lnTo>
                    <a:pt x="249008" y="2196808"/>
                  </a:lnTo>
                  <a:lnTo>
                    <a:pt x="224421" y="2240254"/>
                  </a:lnTo>
                  <a:lnTo>
                    <a:pt x="196684" y="2276995"/>
                  </a:lnTo>
                  <a:lnTo>
                    <a:pt x="167246" y="2305939"/>
                  </a:lnTo>
                  <a:lnTo>
                    <a:pt x="137502" y="2325979"/>
                  </a:lnTo>
                  <a:lnTo>
                    <a:pt x="130924" y="2321585"/>
                  </a:lnTo>
                  <a:lnTo>
                    <a:pt x="121450" y="2314219"/>
                  </a:lnTo>
                  <a:lnTo>
                    <a:pt x="110553" y="2304504"/>
                  </a:lnTo>
                  <a:lnTo>
                    <a:pt x="99682" y="2293023"/>
                  </a:lnTo>
                  <a:lnTo>
                    <a:pt x="81076" y="2300338"/>
                  </a:lnTo>
                  <a:lnTo>
                    <a:pt x="62014" y="2307463"/>
                  </a:lnTo>
                  <a:lnTo>
                    <a:pt x="42087" y="2313876"/>
                  </a:lnTo>
                  <a:lnTo>
                    <a:pt x="20942" y="2319083"/>
                  </a:lnTo>
                  <a:lnTo>
                    <a:pt x="39039" y="2341181"/>
                  </a:lnTo>
                  <a:lnTo>
                    <a:pt x="70662" y="2372550"/>
                  </a:lnTo>
                  <a:lnTo>
                    <a:pt x="109105" y="2398623"/>
                  </a:lnTo>
                  <a:lnTo>
                    <a:pt x="132994" y="2403716"/>
                  </a:lnTo>
                  <a:lnTo>
                    <a:pt x="157302" y="2401443"/>
                  </a:lnTo>
                  <a:lnTo>
                    <a:pt x="219964" y="2362644"/>
                  </a:lnTo>
                  <a:lnTo>
                    <a:pt x="254546" y="2328888"/>
                  </a:lnTo>
                  <a:lnTo>
                    <a:pt x="284124" y="2291105"/>
                  </a:lnTo>
                  <a:lnTo>
                    <a:pt x="308825" y="2250021"/>
                  </a:lnTo>
                  <a:lnTo>
                    <a:pt x="328777" y="2206320"/>
                  </a:lnTo>
                  <a:lnTo>
                    <a:pt x="344106" y="2160727"/>
                  </a:lnTo>
                  <a:close/>
                </a:path>
                <a:path w="344169" h="2404109">
                  <a:moveTo>
                    <a:pt x="344106" y="1103160"/>
                  </a:moveTo>
                  <a:lnTo>
                    <a:pt x="283108" y="1036624"/>
                  </a:lnTo>
                  <a:lnTo>
                    <a:pt x="269049" y="1090180"/>
                  </a:lnTo>
                  <a:lnTo>
                    <a:pt x="249008" y="1139240"/>
                  </a:lnTo>
                  <a:lnTo>
                    <a:pt x="224421" y="1182687"/>
                  </a:lnTo>
                  <a:lnTo>
                    <a:pt x="196684" y="1219441"/>
                  </a:lnTo>
                  <a:lnTo>
                    <a:pt x="167246" y="1248384"/>
                  </a:lnTo>
                  <a:lnTo>
                    <a:pt x="137502" y="1268425"/>
                  </a:lnTo>
                  <a:lnTo>
                    <a:pt x="130924" y="1264018"/>
                  </a:lnTo>
                  <a:lnTo>
                    <a:pt x="121450" y="1256665"/>
                  </a:lnTo>
                  <a:lnTo>
                    <a:pt x="110553" y="1246949"/>
                  </a:lnTo>
                  <a:lnTo>
                    <a:pt x="99682" y="1235468"/>
                  </a:lnTo>
                  <a:lnTo>
                    <a:pt x="81076" y="1242783"/>
                  </a:lnTo>
                  <a:lnTo>
                    <a:pt x="62014" y="1249908"/>
                  </a:lnTo>
                  <a:lnTo>
                    <a:pt x="42087" y="1256322"/>
                  </a:lnTo>
                  <a:lnTo>
                    <a:pt x="20942" y="1261529"/>
                  </a:lnTo>
                  <a:lnTo>
                    <a:pt x="39039" y="1283627"/>
                  </a:lnTo>
                  <a:lnTo>
                    <a:pt x="70662" y="1314983"/>
                  </a:lnTo>
                  <a:lnTo>
                    <a:pt x="109105" y="1341069"/>
                  </a:lnTo>
                  <a:lnTo>
                    <a:pt x="132994" y="1346149"/>
                  </a:lnTo>
                  <a:lnTo>
                    <a:pt x="157302" y="1343888"/>
                  </a:lnTo>
                  <a:lnTo>
                    <a:pt x="219964" y="1305090"/>
                  </a:lnTo>
                  <a:lnTo>
                    <a:pt x="254546" y="1271320"/>
                  </a:lnTo>
                  <a:lnTo>
                    <a:pt x="284124" y="1233551"/>
                  </a:lnTo>
                  <a:lnTo>
                    <a:pt x="308825" y="1192466"/>
                  </a:lnTo>
                  <a:lnTo>
                    <a:pt x="328777" y="1148765"/>
                  </a:lnTo>
                  <a:lnTo>
                    <a:pt x="344106" y="1103160"/>
                  </a:lnTo>
                  <a:close/>
                </a:path>
              </a:pathLst>
            </a:custGeom>
            <a:solidFill>
              <a:srgbClr val="0057C2"/>
            </a:solidFill>
          </p:spPr>
          <p:txBody>
            <a:bodyPr wrap="square" lIns="0" tIns="0" rIns="0" bIns="0" rtlCol="0"/>
            <a:lstStyle/>
            <a:p>
              <a:endParaRPr/>
            </a:p>
          </p:txBody>
        </p:sp>
        <p:pic>
          <p:nvPicPr>
            <p:cNvPr id="10" name="object 10"/>
            <p:cNvPicPr/>
            <p:nvPr/>
          </p:nvPicPr>
          <p:blipFill>
            <a:blip r:embed="rId5" cstate="print"/>
            <a:stretch>
              <a:fillRect/>
            </a:stretch>
          </p:blipFill>
          <p:spPr>
            <a:xfrm>
              <a:off x="10259363" y="3706484"/>
              <a:ext cx="8608230" cy="5413657"/>
            </a:xfrm>
            <a:prstGeom prst="rect">
              <a:avLst/>
            </a:prstGeom>
          </p:spPr>
        </p:pic>
        <p:sp>
          <p:nvSpPr>
            <p:cNvPr id="11" name="object 11"/>
            <p:cNvSpPr/>
            <p:nvPr/>
          </p:nvSpPr>
          <p:spPr>
            <a:xfrm>
              <a:off x="1822163" y="146076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sp>
          <p:nvSpPr>
            <p:cNvPr id="12" name="object 12"/>
            <p:cNvSpPr/>
            <p:nvPr/>
          </p:nvSpPr>
          <p:spPr>
            <a:xfrm>
              <a:off x="427328" y="445254"/>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13" name="object 13"/>
            <p:cNvSpPr/>
            <p:nvPr/>
          </p:nvSpPr>
          <p:spPr>
            <a:xfrm>
              <a:off x="10261467" y="3206750"/>
              <a:ext cx="8617585" cy="500380"/>
            </a:xfrm>
            <a:custGeom>
              <a:avLst/>
              <a:gdLst/>
              <a:ahLst/>
              <a:cxnLst/>
              <a:rect l="l" t="t" r="r" b="b"/>
              <a:pathLst>
                <a:path w="8617585" h="500379">
                  <a:moveTo>
                    <a:pt x="8378760" y="0"/>
                  </a:moveTo>
                  <a:lnTo>
                    <a:pt x="238778" y="0"/>
                  </a:lnTo>
                  <a:lnTo>
                    <a:pt x="190656" y="4851"/>
                  </a:lnTo>
                  <a:lnTo>
                    <a:pt x="145836" y="18764"/>
                  </a:lnTo>
                  <a:lnTo>
                    <a:pt x="105276" y="40780"/>
                  </a:lnTo>
                  <a:lnTo>
                    <a:pt x="69937" y="69938"/>
                  </a:lnTo>
                  <a:lnTo>
                    <a:pt x="40780" y="105278"/>
                  </a:lnTo>
                  <a:lnTo>
                    <a:pt x="18764" y="145840"/>
                  </a:lnTo>
                  <a:lnTo>
                    <a:pt x="4851" y="190663"/>
                  </a:lnTo>
                  <a:lnTo>
                    <a:pt x="0" y="238788"/>
                  </a:lnTo>
                  <a:lnTo>
                    <a:pt x="0" y="499942"/>
                  </a:lnTo>
                  <a:lnTo>
                    <a:pt x="8617538" y="499942"/>
                  </a:lnTo>
                  <a:lnTo>
                    <a:pt x="8617538" y="238788"/>
                  </a:lnTo>
                  <a:lnTo>
                    <a:pt x="8612687" y="190663"/>
                  </a:lnTo>
                  <a:lnTo>
                    <a:pt x="8598773" y="145840"/>
                  </a:lnTo>
                  <a:lnTo>
                    <a:pt x="8576758" y="105278"/>
                  </a:lnTo>
                  <a:lnTo>
                    <a:pt x="8547600" y="69938"/>
                  </a:lnTo>
                  <a:lnTo>
                    <a:pt x="8512262" y="40780"/>
                  </a:lnTo>
                  <a:lnTo>
                    <a:pt x="8471702" y="18764"/>
                  </a:lnTo>
                  <a:lnTo>
                    <a:pt x="8426881" y="4851"/>
                  </a:lnTo>
                  <a:lnTo>
                    <a:pt x="8378760" y="0"/>
                  </a:lnTo>
                  <a:close/>
                </a:path>
              </a:pathLst>
            </a:custGeom>
            <a:solidFill>
              <a:srgbClr val="FFFFFF"/>
            </a:solidFill>
          </p:spPr>
          <p:txBody>
            <a:bodyPr wrap="square" lIns="0" tIns="0" rIns="0" bIns="0" rtlCol="0"/>
            <a:lstStyle/>
            <a:p>
              <a:endParaRPr/>
            </a:p>
          </p:txBody>
        </p:sp>
        <p:pic>
          <p:nvPicPr>
            <p:cNvPr id="14" name="object 14"/>
            <p:cNvPicPr/>
            <p:nvPr/>
          </p:nvPicPr>
          <p:blipFill>
            <a:blip r:embed="rId6" cstate="print"/>
            <a:stretch>
              <a:fillRect/>
            </a:stretch>
          </p:blipFill>
          <p:spPr>
            <a:xfrm>
              <a:off x="10657157" y="3394241"/>
              <a:ext cx="186800" cy="186800"/>
            </a:xfrm>
            <a:prstGeom prst="rect">
              <a:avLst/>
            </a:prstGeom>
          </p:spPr>
        </p:pic>
        <p:pic>
          <p:nvPicPr>
            <p:cNvPr id="15" name="object 15"/>
            <p:cNvPicPr/>
            <p:nvPr/>
          </p:nvPicPr>
          <p:blipFill>
            <a:blip r:embed="rId7" cstate="print"/>
            <a:stretch>
              <a:fillRect/>
            </a:stretch>
          </p:blipFill>
          <p:spPr>
            <a:xfrm>
              <a:off x="11370404" y="3394241"/>
              <a:ext cx="186800" cy="186800"/>
            </a:xfrm>
            <a:prstGeom prst="rect">
              <a:avLst/>
            </a:prstGeom>
          </p:spPr>
        </p:pic>
        <p:pic>
          <p:nvPicPr>
            <p:cNvPr id="16" name="object 16"/>
            <p:cNvPicPr/>
            <p:nvPr/>
          </p:nvPicPr>
          <p:blipFill>
            <a:blip r:embed="rId8" cstate="print"/>
            <a:stretch>
              <a:fillRect/>
            </a:stretch>
          </p:blipFill>
          <p:spPr>
            <a:xfrm>
              <a:off x="11013780" y="3394241"/>
              <a:ext cx="186800" cy="186800"/>
            </a:xfrm>
            <a:prstGeom prst="rect">
              <a:avLst/>
            </a:prstGeom>
          </p:spPr>
        </p:pic>
      </p:grpSp>
      <p:sp>
        <p:nvSpPr>
          <p:cNvPr id="17" name="object 17"/>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5085">
              <a:lnSpc>
                <a:spcPct val="100000"/>
              </a:lnSpc>
              <a:spcBef>
                <a:spcPts val="125"/>
              </a:spcBef>
            </a:pPr>
            <a:r>
              <a:rPr lang="en-US" spc="155" dirty="0" smtClean="0"/>
              <a:t>Salary card orders</a:t>
            </a:r>
            <a:endParaRPr spc="7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28251" y="0"/>
            <a:ext cx="19476085" cy="11300460"/>
            <a:chOff x="628251" y="0"/>
            <a:chExt cx="19476085" cy="11300460"/>
          </a:xfrm>
        </p:grpSpPr>
        <p:pic>
          <p:nvPicPr>
            <p:cNvPr id="3" name="object 3"/>
            <p:cNvPicPr/>
            <p:nvPr/>
          </p:nvPicPr>
          <p:blipFill>
            <a:blip r:embed="rId2" cstate="print"/>
            <a:stretch>
              <a:fillRect/>
            </a:stretch>
          </p:blipFill>
          <p:spPr>
            <a:xfrm>
              <a:off x="4242225" y="0"/>
              <a:ext cx="15861864" cy="11299844"/>
            </a:xfrm>
            <a:prstGeom prst="rect">
              <a:avLst/>
            </a:prstGeom>
          </p:spPr>
        </p:pic>
        <p:sp>
          <p:nvSpPr>
            <p:cNvPr id="4" name="object 4"/>
            <p:cNvSpPr/>
            <p:nvPr/>
          </p:nvSpPr>
          <p:spPr>
            <a:xfrm>
              <a:off x="628251" y="1832404"/>
              <a:ext cx="18994755" cy="1748789"/>
            </a:xfrm>
            <a:custGeom>
              <a:avLst/>
              <a:gdLst/>
              <a:ahLst/>
              <a:cxnLst/>
              <a:rect l="l" t="t" r="r" b="b"/>
              <a:pathLst>
                <a:path w="18994755" h="1748789">
                  <a:moveTo>
                    <a:pt x="18704896"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459348"/>
                  </a:lnTo>
                  <a:lnTo>
                    <a:pt x="3786" y="1506271"/>
                  </a:lnTo>
                  <a:lnTo>
                    <a:pt x="14748" y="1550784"/>
                  </a:lnTo>
                  <a:lnTo>
                    <a:pt x="32291" y="1592291"/>
                  </a:lnTo>
                  <a:lnTo>
                    <a:pt x="55817" y="1630196"/>
                  </a:lnTo>
                  <a:lnTo>
                    <a:pt x="84733" y="1663904"/>
                  </a:lnTo>
                  <a:lnTo>
                    <a:pt x="118441" y="1692820"/>
                  </a:lnTo>
                  <a:lnTo>
                    <a:pt x="156346" y="1716346"/>
                  </a:lnTo>
                  <a:lnTo>
                    <a:pt x="197853" y="1733889"/>
                  </a:lnTo>
                  <a:lnTo>
                    <a:pt x="242366" y="1744851"/>
                  </a:lnTo>
                  <a:lnTo>
                    <a:pt x="289289" y="1748637"/>
                  </a:lnTo>
                  <a:lnTo>
                    <a:pt x="18704896" y="1748637"/>
                  </a:lnTo>
                  <a:lnTo>
                    <a:pt x="18751821" y="1744851"/>
                  </a:lnTo>
                  <a:lnTo>
                    <a:pt x="18796336" y="1733889"/>
                  </a:lnTo>
                  <a:lnTo>
                    <a:pt x="18837843" y="1716346"/>
                  </a:lnTo>
                  <a:lnTo>
                    <a:pt x="18875749" y="1692820"/>
                  </a:lnTo>
                  <a:lnTo>
                    <a:pt x="18909456" y="1663904"/>
                  </a:lnTo>
                  <a:lnTo>
                    <a:pt x="18938371" y="1630196"/>
                  </a:lnTo>
                  <a:lnTo>
                    <a:pt x="18961897" y="1592291"/>
                  </a:lnTo>
                  <a:lnTo>
                    <a:pt x="18979438" y="1550784"/>
                  </a:lnTo>
                  <a:lnTo>
                    <a:pt x="18990399" y="1506271"/>
                  </a:lnTo>
                  <a:lnTo>
                    <a:pt x="18994186" y="1459348"/>
                  </a:lnTo>
                  <a:lnTo>
                    <a:pt x="18994186" y="289289"/>
                  </a:lnTo>
                  <a:lnTo>
                    <a:pt x="18990399" y="242366"/>
                  </a:lnTo>
                  <a:lnTo>
                    <a:pt x="18979438" y="197853"/>
                  </a:lnTo>
                  <a:lnTo>
                    <a:pt x="18961897" y="156346"/>
                  </a:lnTo>
                  <a:lnTo>
                    <a:pt x="18938371" y="118441"/>
                  </a:lnTo>
                  <a:lnTo>
                    <a:pt x="18909456" y="84733"/>
                  </a:lnTo>
                  <a:lnTo>
                    <a:pt x="18875749" y="55817"/>
                  </a:lnTo>
                  <a:lnTo>
                    <a:pt x="18837843" y="32291"/>
                  </a:lnTo>
                  <a:lnTo>
                    <a:pt x="18796336" y="14748"/>
                  </a:lnTo>
                  <a:lnTo>
                    <a:pt x="18751821" y="3786"/>
                  </a:lnTo>
                  <a:lnTo>
                    <a:pt x="18704896" y="0"/>
                  </a:lnTo>
                  <a:close/>
                </a:path>
              </a:pathLst>
            </a:custGeom>
            <a:solidFill>
              <a:srgbClr val="0095B9">
                <a:alpha val="9999"/>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17605124" y="552080"/>
              <a:ext cx="1538567" cy="695755"/>
            </a:xfrm>
            <a:prstGeom prst="rect">
              <a:avLst/>
            </a:prstGeom>
          </p:spPr>
        </p:pic>
        <p:pic>
          <p:nvPicPr>
            <p:cNvPr id="6" name="object 6"/>
            <p:cNvPicPr/>
            <p:nvPr/>
          </p:nvPicPr>
          <p:blipFill>
            <a:blip r:embed="rId4" cstate="print"/>
            <a:stretch>
              <a:fillRect/>
            </a:stretch>
          </p:blipFill>
          <p:spPr>
            <a:xfrm>
              <a:off x="3916111" y="3392567"/>
              <a:ext cx="13245669" cy="7643746"/>
            </a:xfrm>
            <a:prstGeom prst="rect">
              <a:avLst/>
            </a:prstGeom>
          </p:spPr>
        </p:pic>
      </p:grpSp>
      <p:sp>
        <p:nvSpPr>
          <p:cNvPr id="7" name="object 7"/>
          <p:cNvSpPr txBox="1"/>
          <p:nvPr/>
        </p:nvSpPr>
        <p:spPr>
          <a:xfrm>
            <a:off x="1455698" y="2104505"/>
            <a:ext cx="17878425" cy="1068882"/>
          </a:xfrm>
          <a:prstGeom prst="rect">
            <a:avLst/>
          </a:prstGeom>
        </p:spPr>
        <p:txBody>
          <a:bodyPr vert="horz" wrap="square" lIns="0" tIns="12065" rIns="0" bIns="0" rtlCol="0">
            <a:spAutoFit/>
          </a:bodyPr>
          <a:lstStyle/>
          <a:p>
            <a:pPr marL="12700" marR="5080">
              <a:lnSpc>
                <a:spcPct val="132600"/>
              </a:lnSpc>
              <a:spcBef>
                <a:spcPts val="95"/>
              </a:spcBef>
              <a:tabLst>
                <a:tab pos="11037570" algn="l"/>
              </a:tabLst>
            </a:pPr>
            <a:r>
              <a:rPr lang="en-US" sz="2550" spc="-45" dirty="0" smtClean="0">
                <a:solidFill>
                  <a:srgbClr val="0057C2"/>
                </a:solidFill>
                <a:latin typeface="Microsoft Sans Serif"/>
                <a:cs typeface="Microsoft Sans Serif"/>
              </a:rPr>
              <a:t>The process is carried out based on the ID card serial number, ID card FIN code, and account or card number.</a:t>
            </a:r>
          </a:p>
          <a:p>
            <a:pPr marL="12700" marR="5080">
              <a:lnSpc>
                <a:spcPct val="132600"/>
              </a:lnSpc>
              <a:spcBef>
                <a:spcPts val="95"/>
              </a:spcBef>
              <a:tabLst>
                <a:tab pos="11037570" algn="l"/>
              </a:tabLst>
            </a:pPr>
            <a:r>
              <a:rPr lang="en-US" sz="2550" dirty="0" smtClean="0">
                <a:solidFill>
                  <a:srgbClr val="0057C2"/>
                </a:solidFill>
                <a:latin typeface="Microsoft Sans Serif"/>
                <a:cs typeface="Microsoft Sans Serif"/>
              </a:rPr>
              <a:t>During bulk orders, CSV or Excel files are used in the system.</a:t>
            </a:r>
            <a:endParaRPr sz="2550" dirty="0">
              <a:latin typeface="Microsoft Sans Serif"/>
              <a:cs typeface="Microsoft Sans Serif"/>
            </a:endParaRPr>
          </a:p>
        </p:txBody>
      </p:sp>
      <p:grpSp>
        <p:nvGrpSpPr>
          <p:cNvPr id="8" name="object 8"/>
          <p:cNvGrpSpPr/>
          <p:nvPr/>
        </p:nvGrpSpPr>
        <p:grpSpPr>
          <a:xfrm>
            <a:off x="439737" y="426716"/>
            <a:ext cx="16775430" cy="10180320"/>
            <a:chOff x="439737" y="426716"/>
            <a:chExt cx="16775430" cy="10180320"/>
          </a:xfrm>
        </p:grpSpPr>
        <p:sp>
          <p:nvSpPr>
            <p:cNvPr id="9" name="object 9"/>
            <p:cNvSpPr/>
            <p:nvPr/>
          </p:nvSpPr>
          <p:spPr>
            <a:xfrm>
              <a:off x="904176" y="2260580"/>
              <a:ext cx="323215" cy="802005"/>
            </a:xfrm>
            <a:custGeom>
              <a:avLst/>
              <a:gdLst/>
              <a:ahLst/>
              <a:cxnLst/>
              <a:rect l="l" t="t" r="r" b="b"/>
              <a:pathLst>
                <a:path w="323215" h="802005">
                  <a:moveTo>
                    <a:pt x="323164" y="558673"/>
                  </a:moveTo>
                  <a:lnTo>
                    <a:pt x="262166" y="492137"/>
                  </a:lnTo>
                  <a:lnTo>
                    <a:pt x="248107" y="545693"/>
                  </a:lnTo>
                  <a:lnTo>
                    <a:pt x="228066" y="594753"/>
                  </a:lnTo>
                  <a:lnTo>
                    <a:pt x="203479" y="638200"/>
                  </a:lnTo>
                  <a:lnTo>
                    <a:pt x="175742" y="674941"/>
                  </a:lnTo>
                  <a:lnTo>
                    <a:pt x="146304" y="703884"/>
                  </a:lnTo>
                  <a:lnTo>
                    <a:pt x="116560" y="723925"/>
                  </a:lnTo>
                  <a:lnTo>
                    <a:pt x="109982" y="719531"/>
                  </a:lnTo>
                  <a:lnTo>
                    <a:pt x="100507" y="712165"/>
                  </a:lnTo>
                  <a:lnTo>
                    <a:pt x="89611" y="702449"/>
                  </a:lnTo>
                  <a:lnTo>
                    <a:pt x="78740" y="690968"/>
                  </a:lnTo>
                  <a:lnTo>
                    <a:pt x="60134" y="698284"/>
                  </a:lnTo>
                  <a:lnTo>
                    <a:pt x="41071" y="705408"/>
                  </a:lnTo>
                  <a:lnTo>
                    <a:pt x="21145" y="711822"/>
                  </a:lnTo>
                  <a:lnTo>
                    <a:pt x="0" y="717029"/>
                  </a:lnTo>
                  <a:lnTo>
                    <a:pt x="18097" y="739127"/>
                  </a:lnTo>
                  <a:lnTo>
                    <a:pt x="49720" y="770483"/>
                  </a:lnTo>
                  <a:lnTo>
                    <a:pt x="88163" y="796569"/>
                  </a:lnTo>
                  <a:lnTo>
                    <a:pt x="112052" y="801662"/>
                  </a:lnTo>
                  <a:lnTo>
                    <a:pt x="136359" y="799388"/>
                  </a:lnTo>
                  <a:lnTo>
                    <a:pt x="199021" y="760590"/>
                  </a:lnTo>
                  <a:lnTo>
                    <a:pt x="233603" y="726833"/>
                  </a:lnTo>
                  <a:lnTo>
                    <a:pt x="263182" y="689051"/>
                  </a:lnTo>
                  <a:lnTo>
                    <a:pt x="287883" y="647966"/>
                  </a:lnTo>
                  <a:lnTo>
                    <a:pt x="307835" y="604266"/>
                  </a:lnTo>
                  <a:lnTo>
                    <a:pt x="323164" y="558673"/>
                  </a:lnTo>
                  <a:close/>
                </a:path>
                <a:path w="323215" h="802005">
                  <a:moveTo>
                    <a:pt x="323164" y="66535"/>
                  </a:moveTo>
                  <a:lnTo>
                    <a:pt x="262166" y="0"/>
                  </a:lnTo>
                  <a:lnTo>
                    <a:pt x="248107" y="53568"/>
                  </a:lnTo>
                  <a:lnTo>
                    <a:pt x="228066" y="102616"/>
                  </a:lnTo>
                  <a:lnTo>
                    <a:pt x="203479" y="146062"/>
                  </a:lnTo>
                  <a:lnTo>
                    <a:pt x="175742" y="182803"/>
                  </a:lnTo>
                  <a:lnTo>
                    <a:pt x="146304" y="211747"/>
                  </a:lnTo>
                  <a:lnTo>
                    <a:pt x="116560" y="231800"/>
                  </a:lnTo>
                  <a:lnTo>
                    <a:pt x="109982" y="227393"/>
                  </a:lnTo>
                  <a:lnTo>
                    <a:pt x="100507" y="220040"/>
                  </a:lnTo>
                  <a:lnTo>
                    <a:pt x="89611" y="210312"/>
                  </a:lnTo>
                  <a:lnTo>
                    <a:pt x="78740" y="198831"/>
                  </a:lnTo>
                  <a:lnTo>
                    <a:pt x="60134" y="206159"/>
                  </a:lnTo>
                  <a:lnTo>
                    <a:pt x="41071" y="213271"/>
                  </a:lnTo>
                  <a:lnTo>
                    <a:pt x="21145" y="219697"/>
                  </a:lnTo>
                  <a:lnTo>
                    <a:pt x="0" y="224891"/>
                  </a:lnTo>
                  <a:lnTo>
                    <a:pt x="18097" y="246989"/>
                  </a:lnTo>
                  <a:lnTo>
                    <a:pt x="49720" y="278358"/>
                  </a:lnTo>
                  <a:lnTo>
                    <a:pt x="88163" y="304444"/>
                  </a:lnTo>
                  <a:lnTo>
                    <a:pt x="112052" y="309524"/>
                  </a:lnTo>
                  <a:lnTo>
                    <a:pt x="136359" y="307251"/>
                  </a:lnTo>
                  <a:lnTo>
                    <a:pt x="199021" y="268465"/>
                  </a:lnTo>
                  <a:lnTo>
                    <a:pt x="233603" y="234696"/>
                  </a:lnTo>
                  <a:lnTo>
                    <a:pt x="263182" y="196926"/>
                  </a:lnTo>
                  <a:lnTo>
                    <a:pt x="287883" y="155829"/>
                  </a:lnTo>
                  <a:lnTo>
                    <a:pt x="307835" y="112141"/>
                  </a:lnTo>
                  <a:lnTo>
                    <a:pt x="323164" y="66535"/>
                  </a:lnTo>
                  <a:close/>
                </a:path>
              </a:pathLst>
            </a:custGeom>
            <a:solidFill>
              <a:srgbClr val="0057C2"/>
            </a:solidFill>
          </p:spPr>
          <p:txBody>
            <a:bodyPr wrap="square" lIns="0" tIns="0" rIns="0" bIns="0" rtlCol="0"/>
            <a:lstStyle/>
            <a:p>
              <a:endParaRPr/>
            </a:p>
          </p:txBody>
        </p:sp>
        <p:sp>
          <p:nvSpPr>
            <p:cNvPr id="10" name="object 10"/>
            <p:cNvSpPr/>
            <p:nvPr/>
          </p:nvSpPr>
          <p:spPr>
            <a:xfrm>
              <a:off x="1834572" y="144222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sp>
          <p:nvSpPr>
            <p:cNvPr id="11" name="object 11"/>
            <p:cNvSpPr/>
            <p:nvPr/>
          </p:nvSpPr>
          <p:spPr>
            <a:xfrm>
              <a:off x="439737" y="426716"/>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12" name="object 12"/>
            <p:cNvSpPr/>
            <p:nvPr/>
          </p:nvSpPr>
          <p:spPr>
            <a:xfrm>
              <a:off x="4293063" y="3764111"/>
              <a:ext cx="12429490" cy="500380"/>
            </a:xfrm>
            <a:custGeom>
              <a:avLst/>
              <a:gdLst/>
              <a:ahLst/>
              <a:cxnLst/>
              <a:rect l="l" t="t" r="r" b="b"/>
              <a:pathLst>
                <a:path w="12429490" h="500379">
                  <a:moveTo>
                    <a:pt x="12038586" y="0"/>
                  </a:moveTo>
                  <a:lnTo>
                    <a:pt x="390354" y="0"/>
                  </a:lnTo>
                  <a:lnTo>
                    <a:pt x="341389" y="3041"/>
                  </a:lnTo>
                  <a:lnTo>
                    <a:pt x="294239" y="11921"/>
                  </a:lnTo>
                  <a:lnTo>
                    <a:pt x="249270" y="26275"/>
                  </a:lnTo>
                  <a:lnTo>
                    <a:pt x="206847" y="45736"/>
                  </a:lnTo>
                  <a:lnTo>
                    <a:pt x="167337" y="69939"/>
                  </a:lnTo>
                  <a:lnTo>
                    <a:pt x="131105" y="98517"/>
                  </a:lnTo>
                  <a:lnTo>
                    <a:pt x="98517" y="131105"/>
                  </a:lnTo>
                  <a:lnTo>
                    <a:pt x="69939" y="167337"/>
                  </a:lnTo>
                  <a:lnTo>
                    <a:pt x="45736" y="206847"/>
                  </a:lnTo>
                  <a:lnTo>
                    <a:pt x="26275" y="249270"/>
                  </a:lnTo>
                  <a:lnTo>
                    <a:pt x="11921" y="294239"/>
                  </a:lnTo>
                  <a:lnTo>
                    <a:pt x="3041" y="341389"/>
                  </a:lnTo>
                  <a:lnTo>
                    <a:pt x="0" y="390354"/>
                  </a:lnTo>
                  <a:lnTo>
                    <a:pt x="0" y="499942"/>
                  </a:lnTo>
                  <a:lnTo>
                    <a:pt x="12428940" y="499942"/>
                  </a:lnTo>
                  <a:lnTo>
                    <a:pt x="12428940" y="390354"/>
                  </a:lnTo>
                  <a:lnTo>
                    <a:pt x="12425899" y="341389"/>
                  </a:lnTo>
                  <a:lnTo>
                    <a:pt x="12417019" y="294239"/>
                  </a:lnTo>
                  <a:lnTo>
                    <a:pt x="12402665" y="249270"/>
                  </a:lnTo>
                  <a:lnTo>
                    <a:pt x="12383204" y="206847"/>
                  </a:lnTo>
                  <a:lnTo>
                    <a:pt x="12359001" y="167337"/>
                  </a:lnTo>
                  <a:lnTo>
                    <a:pt x="12330423" y="131105"/>
                  </a:lnTo>
                  <a:lnTo>
                    <a:pt x="12297835" y="98517"/>
                  </a:lnTo>
                  <a:lnTo>
                    <a:pt x="12261603" y="69939"/>
                  </a:lnTo>
                  <a:lnTo>
                    <a:pt x="12222093" y="45736"/>
                  </a:lnTo>
                  <a:lnTo>
                    <a:pt x="12179670" y="26275"/>
                  </a:lnTo>
                  <a:lnTo>
                    <a:pt x="12134701" y="11921"/>
                  </a:lnTo>
                  <a:lnTo>
                    <a:pt x="12087551" y="3041"/>
                  </a:lnTo>
                  <a:lnTo>
                    <a:pt x="12038586"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4732574" y="3951602"/>
              <a:ext cx="186800" cy="186800"/>
            </a:xfrm>
            <a:prstGeom prst="rect">
              <a:avLst/>
            </a:prstGeom>
          </p:spPr>
        </p:pic>
        <p:pic>
          <p:nvPicPr>
            <p:cNvPr id="14" name="object 14"/>
            <p:cNvPicPr/>
            <p:nvPr/>
          </p:nvPicPr>
          <p:blipFill>
            <a:blip r:embed="rId6" cstate="print"/>
            <a:stretch>
              <a:fillRect/>
            </a:stretch>
          </p:blipFill>
          <p:spPr>
            <a:xfrm>
              <a:off x="5089197" y="3951602"/>
              <a:ext cx="186800" cy="186800"/>
            </a:xfrm>
            <a:prstGeom prst="rect">
              <a:avLst/>
            </a:prstGeom>
          </p:spPr>
        </p:pic>
        <p:pic>
          <p:nvPicPr>
            <p:cNvPr id="15" name="object 15"/>
            <p:cNvPicPr/>
            <p:nvPr/>
          </p:nvPicPr>
          <p:blipFill>
            <a:blip r:embed="rId7" cstate="print"/>
            <a:stretch>
              <a:fillRect/>
            </a:stretch>
          </p:blipFill>
          <p:spPr>
            <a:xfrm>
              <a:off x="5445821" y="3951602"/>
              <a:ext cx="186800" cy="186800"/>
            </a:xfrm>
            <a:prstGeom prst="rect">
              <a:avLst/>
            </a:prstGeom>
          </p:spPr>
        </p:pic>
        <p:pic>
          <p:nvPicPr>
            <p:cNvPr id="16" name="object 16"/>
            <p:cNvPicPr/>
            <p:nvPr/>
          </p:nvPicPr>
          <p:blipFill>
            <a:blip r:embed="rId8" cstate="print"/>
            <a:stretch>
              <a:fillRect/>
            </a:stretch>
          </p:blipFill>
          <p:spPr>
            <a:xfrm>
              <a:off x="4296722" y="4263050"/>
              <a:ext cx="12421466" cy="6343956"/>
            </a:xfrm>
            <a:prstGeom prst="rect">
              <a:avLst/>
            </a:prstGeom>
          </p:spPr>
        </p:pic>
      </p:grpSp>
      <p:sp>
        <p:nvSpPr>
          <p:cNvPr id="17" name="object 17"/>
          <p:cNvSpPr txBox="1">
            <a:spLocks noGrp="1"/>
          </p:cNvSpPr>
          <p:nvPr>
            <p:ph type="ctrTitle"/>
          </p:nvPr>
        </p:nvSpPr>
        <p:spPr>
          <a:prstGeom prst="rect">
            <a:avLst/>
          </a:prstGeom>
        </p:spPr>
        <p:txBody>
          <a:bodyPr vert="horz" wrap="square" lIns="0" tIns="15875" rIns="0" bIns="0" rtlCol="0">
            <a:spAutoFit/>
          </a:bodyPr>
          <a:lstStyle/>
          <a:p>
            <a:pPr marL="24765">
              <a:lnSpc>
                <a:spcPct val="100000"/>
              </a:lnSpc>
              <a:spcBef>
                <a:spcPts val="125"/>
              </a:spcBef>
            </a:pPr>
            <a:r>
              <a:rPr lang="en-US" spc="155" dirty="0" smtClean="0"/>
              <a:t>Salary card orders</a:t>
            </a:r>
            <a:endParaRPr spc="7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5800" y="8890"/>
            <a:ext cx="19476085" cy="11300460"/>
            <a:chOff x="628251" y="0"/>
            <a:chExt cx="19476085" cy="11300460"/>
          </a:xfrm>
        </p:grpSpPr>
        <p:pic>
          <p:nvPicPr>
            <p:cNvPr id="3" name="object 3"/>
            <p:cNvPicPr/>
            <p:nvPr/>
          </p:nvPicPr>
          <p:blipFill>
            <a:blip r:embed="rId2" cstate="print"/>
            <a:stretch>
              <a:fillRect/>
            </a:stretch>
          </p:blipFill>
          <p:spPr>
            <a:xfrm>
              <a:off x="4242225" y="0"/>
              <a:ext cx="15861864" cy="11299844"/>
            </a:xfrm>
            <a:prstGeom prst="rect">
              <a:avLst/>
            </a:prstGeom>
          </p:spPr>
        </p:pic>
        <p:sp>
          <p:nvSpPr>
            <p:cNvPr id="4" name="object 4"/>
            <p:cNvSpPr/>
            <p:nvPr/>
          </p:nvSpPr>
          <p:spPr>
            <a:xfrm>
              <a:off x="628251" y="1832404"/>
              <a:ext cx="18994755" cy="1748789"/>
            </a:xfrm>
            <a:custGeom>
              <a:avLst/>
              <a:gdLst/>
              <a:ahLst/>
              <a:cxnLst/>
              <a:rect l="l" t="t" r="r" b="b"/>
              <a:pathLst>
                <a:path w="18994755" h="1748789">
                  <a:moveTo>
                    <a:pt x="18704896"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459348"/>
                  </a:lnTo>
                  <a:lnTo>
                    <a:pt x="3786" y="1506271"/>
                  </a:lnTo>
                  <a:lnTo>
                    <a:pt x="14748" y="1550784"/>
                  </a:lnTo>
                  <a:lnTo>
                    <a:pt x="32291" y="1592291"/>
                  </a:lnTo>
                  <a:lnTo>
                    <a:pt x="55817" y="1630196"/>
                  </a:lnTo>
                  <a:lnTo>
                    <a:pt x="84733" y="1663904"/>
                  </a:lnTo>
                  <a:lnTo>
                    <a:pt x="118441" y="1692820"/>
                  </a:lnTo>
                  <a:lnTo>
                    <a:pt x="156346" y="1716346"/>
                  </a:lnTo>
                  <a:lnTo>
                    <a:pt x="197853" y="1733889"/>
                  </a:lnTo>
                  <a:lnTo>
                    <a:pt x="242366" y="1744851"/>
                  </a:lnTo>
                  <a:lnTo>
                    <a:pt x="289289" y="1748637"/>
                  </a:lnTo>
                  <a:lnTo>
                    <a:pt x="18704896" y="1748637"/>
                  </a:lnTo>
                  <a:lnTo>
                    <a:pt x="18751821" y="1744851"/>
                  </a:lnTo>
                  <a:lnTo>
                    <a:pt x="18796336" y="1733889"/>
                  </a:lnTo>
                  <a:lnTo>
                    <a:pt x="18837843" y="1716346"/>
                  </a:lnTo>
                  <a:lnTo>
                    <a:pt x="18875749" y="1692820"/>
                  </a:lnTo>
                  <a:lnTo>
                    <a:pt x="18909456" y="1663904"/>
                  </a:lnTo>
                  <a:lnTo>
                    <a:pt x="18938371" y="1630196"/>
                  </a:lnTo>
                  <a:lnTo>
                    <a:pt x="18961897" y="1592291"/>
                  </a:lnTo>
                  <a:lnTo>
                    <a:pt x="18979438" y="1550784"/>
                  </a:lnTo>
                  <a:lnTo>
                    <a:pt x="18990399" y="1506271"/>
                  </a:lnTo>
                  <a:lnTo>
                    <a:pt x="18994186" y="1459348"/>
                  </a:lnTo>
                  <a:lnTo>
                    <a:pt x="18994186" y="289289"/>
                  </a:lnTo>
                  <a:lnTo>
                    <a:pt x="18990399" y="242366"/>
                  </a:lnTo>
                  <a:lnTo>
                    <a:pt x="18979438" y="197853"/>
                  </a:lnTo>
                  <a:lnTo>
                    <a:pt x="18961897" y="156346"/>
                  </a:lnTo>
                  <a:lnTo>
                    <a:pt x="18938371" y="118441"/>
                  </a:lnTo>
                  <a:lnTo>
                    <a:pt x="18909456" y="84733"/>
                  </a:lnTo>
                  <a:lnTo>
                    <a:pt x="18875749" y="55817"/>
                  </a:lnTo>
                  <a:lnTo>
                    <a:pt x="18837843" y="32291"/>
                  </a:lnTo>
                  <a:lnTo>
                    <a:pt x="18796336" y="14748"/>
                  </a:lnTo>
                  <a:lnTo>
                    <a:pt x="18751821" y="3786"/>
                  </a:lnTo>
                  <a:lnTo>
                    <a:pt x="18704896" y="0"/>
                  </a:lnTo>
                  <a:close/>
                </a:path>
              </a:pathLst>
            </a:custGeom>
            <a:solidFill>
              <a:srgbClr val="0095B9">
                <a:alpha val="9999"/>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17605124" y="552080"/>
              <a:ext cx="1538567" cy="695755"/>
            </a:xfrm>
            <a:prstGeom prst="rect">
              <a:avLst/>
            </a:prstGeom>
          </p:spPr>
        </p:pic>
        <p:pic>
          <p:nvPicPr>
            <p:cNvPr id="6" name="object 6"/>
            <p:cNvPicPr/>
            <p:nvPr/>
          </p:nvPicPr>
          <p:blipFill>
            <a:blip r:embed="rId4" cstate="print"/>
            <a:stretch>
              <a:fillRect/>
            </a:stretch>
          </p:blipFill>
          <p:spPr>
            <a:xfrm>
              <a:off x="3957994" y="3392567"/>
              <a:ext cx="13245669" cy="7329619"/>
            </a:xfrm>
            <a:prstGeom prst="rect">
              <a:avLst/>
            </a:prstGeom>
          </p:spPr>
        </p:pic>
      </p:grpSp>
      <p:sp>
        <p:nvSpPr>
          <p:cNvPr id="7" name="object 7"/>
          <p:cNvSpPr txBox="1"/>
          <p:nvPr/>
        </p:nvSpPr>
        <p:spPr>
          <a:xfrm>
            <a:off x="1455697" y="2104505"/>
            <a:ext cx="18443233" cy="1066318"/>
          </a:xfrm>
          <a:prstGeom prst="rect">
            <a:avLst/>
          </a:prstGeom>
        </p:spPr>
        <p:txBody>
          <a:bodyPr vert="horz" wrap="square" lIns="0" tIns="139065" rIns="0" bIns="0" rtlCol="0">
            <a:spAutoFit/>
          </a:bodyPr>
          <a:lstStyle/>
          <a:p>
            <a:pPr marL="12700">
              <a:lnSpc>
                <a:spcPct val="100000"/>
              </a:lnSpc>
              <a:spcBef>
                <a:spcPts val="1095"/>
              </a:spcBef>
            </a:pPr>
            <a:r>
              <a:rPr lang="en-US" sz="2550" spc="65" dirty="0" smtClean="0">
                <a:solidFill>
                  <a:srgbClr val="0057C2"/>
                </a:solidFill>
                <a:latin typeface="Microsoft Sans Serif"/>
                <a:cs typeface="Microsoft Sans Serif"/>
              </a:rPr>
              <a:t>Two options are offered in the card replacement process: replacement of a damaged card and replacement of a lost card.</a:t>
            </a:r>
          </a:p>
          <a:p>
            <a:pPr marL="12700">
              <a:lnSpc>
                <a:spcPct val="100000"/>
              </a:lnSpc>
              <a:spcBef>
                <a:spcPts val="1095"/>
              </a:spcBef>
            </a:pPr>
            <a:r>
              <a:rPr lang="en-US" sz="2550" spc="-45" dirty="0" smtClean="0">
                <a:solidFill>
                  <a:srgbClr val="0057C2"/>
                </a:solidFill>
                <a:latin typeface="Microsoft Sans Serif"/>
                <a:cs typeface="Microsoft Sans Serif"/>
              </a:rPr>
              <a:t>The process is carried out based on the ID card serial number, ID card FIN code, and account or card number.</a:t>
            </a:r>
            <a:endParaRPr sz="2550" dirty="0">
              <a:latin typeface="Microsoft Sans Serif"/>
              <a:cs typeface="Microsoft Sans Serif"/>
            </a:endParaRPr>
          </a:p>
        </p:txBody>
      </p:sp>
      <p:grpSp>
        <p:nvGrpSpPr>
          <p:cNvPr id="8" name="object 8"/>
          <p:cNvGrpSpPr/>
          <p:nvPr/>
        </p:nvGrpSpPr>
        <p:grpSpPr>
          <a:xfrm>
            <a:off x="439737" y="426716"/>
            <a:ext cx="16775430" cy="9790430"/>
            <a:chOff x="439737" y="426716"/>
            <a:chExt cx="16775430" cy="9790430"/>
          </a:xfrm>
        </p:grpSpPr>
        <p:sp>
          <p:nvSpPr>
            <p:cNvPr id="9" name="object 9"/>
            <p:cNvSpPr/>
            <p:nvPr/>
          </p:nvSpPr>
          <p:spPr>
            <a:xfrm>
              <a:off x="904176" y="2260580"/>
              <a:ext cx="323215" cy="802005"/>
            </a:xfrm>
            <a:custGeom>
              <a:avLst/>
              <a:gdLst/>
              <a:ahLst/>
              <a:cxnLst/>
              <a:rect l="l" t="t" r="r" b="b"/>
              <a:pathLst>
                <a:path w="323215" h="802005">
                  <a:moveTo>
                    <a:pt x="323164" y="558673"/>
                  </a:moveTo>
                  <a:lnTo>
                    <a:pt x="262166" y="492137"/>
                  </a:lnTo>
                  <a:lnTo>
                    <a:pt x="248107" y="545693"/>
                  </a:lnTo>
                  <a:lnTo>
                    <a:pt x="228066" y="594753"/>
                  </a:lnTo>
                  <a:lnTo>
                    <a:pt x="203479" y="638200"/>
                  </a:lnTo>
                  <a:lnTo>
                    <a:pt x="175742" y="674941"/>
                  </a:lnTo>
                  <a:lnTo>
                    <a:pt x="146304" y="703884"/>
                  </a:lnTo>
                  <a:lnTo>
                    <a:pt x="116560" y="723925"/>
                  </a:lnTo>
                  <a:lnTo>
                    <a:pt x="109982" y="719531"/>
                  </a:lnTo>
                  <a:lnTo>
                    <a:pt x="100507" y="712165"/>
                  </a:lnTo>
                  <a:lnTo>
                    <a:pt x="89611" y="702449"/>
                  </a:lnTo>
                  <a:lnTo>
                    <a:pt x="78740" y="690968"/>
                  </a:lnTo>
                  <a:lnTo>
                    <a:pt x="60134" y="698284"/>
                  </a:lnTo>
                  <a:lnTo>
                    <a:pt x="41071" y="705408"/>
                  </a:lnTo>
                  <a:lnTo>
                    <a:pt x="21145" y="711822"/>
                  </a:lnTo>
                  <a:lnTo>
                    <a:pt x="0" y="717029"/>
                  </a:lnTo>
                  <a:lnTo>
                    <a:pt x="18097" y="739127"/>
                  </a:lnTo>
                  <a:lnTo>
                    <a:pt x="49720" y="770483"/>
                  </a:lnTo>
                  <a:lnTo>
                    <a:pt x="88163" y="796569"/>
                  </a:lnTo>
                  <a:lnTo>
                    <a:pt x="112052" y="801662"/>
                  </a:lnTo>
                  <a:lnTo>
                    <a:pt x="136359" y="799388"/>
                  </a:lnTo>
                  <a:lnTo>
                    <a:pt x="199021" y="760590"/>
                  </a:lnTo>
                  <a:lnTo>
                    <a:pt x="233603" y="726833"/>
                  </a:lnTo>
                  <a:lnTo>
                    <a:pt x="263182" y="689051"/>
                  </a:lnTo>
                  <a:lnTo>
                    <a:pt x="287883" y="647966"/>
                  </a:lnTo>
                  <a:lnTo>
                    <a:pt x="307835" y="604266"/>
                  </a:lnTo>
                  <a:lnTo>
                    <a:pt x="323164" y="558673"/>
                  </a:lnTo>
                  <a:close/>
                </a:path>
                <a:path w="323215" h="802005">
                  <a:moveTo>
                    <a:pt x="323164" y="66535"/>
                  </a:moveTo>
                  <a:lnTo>
                    <a:pt x="262166" y="0"/>
                  </a:lnTo>
                  <a:lnTo>
                    <a:pt x="248107" y="53568"/>
                  </a:lnTo>
                  <a:lnTo>
                    <a:pt x="228066" y="102616"/>
                  </a:lnTo>
                  <a:lnTo>
                    <a:pt x="203479" y="146062"/>
                  </a:lnTo>
                  <a:lnTo>
                    <a:pt x="175742" y="182803"/>
                  </a:lnTo>
                  <a:lnTo>
                    <a:pt x="146304" y="211747"/>
                  </a:lnTo>
                  <a:lnTo>
                    <a:pt x="116560" y="231800"/>
                  </a:lnTo>
                  <a:lnTo>
                    <a:pt x="109982" y="227393"/>
                  </a:lnTo>
                  <a:lnTo>
                    <a:pt x="100507" y="220040"/>
                  </a:lnTo>
                  <a:lnTo>
                    <a:pt x="89611" y="210312"/>
                  </a:lnTo>
                  <a:lnTo>
                    <a:pt x="78740" y="198831"/>
                  </a:lnTo>
                  <a:lnTo>
                    <a:pt x="60134" y="206159"/>
                  </a:lnTo>
                  <a:lnTo>
                    <a:pt x="41071" y="213271"/>
                  </a:lnTo>
                  <a:lnTo>
                    <a:pt x="21145" y="219697"/>
                  </a:lnTo>
                  <a:lnTo>
                    <a:pt x="0" y="224891"/>
                  </a:lnTo>
                  <a:lnTo>
                    <a:pt x="18097" y="246989"/>
                  </a:lnTo>
                  <a:lnTo>
                    <a:pt x="49720" y="278358"/>
                  </a:lnTo>
                  <a:lnTo>
                    <a:pt x="88163" y="304444"/>
                  </a:lnTo>
                  <a:lnTo>
                    <a:pt x="112052" y="309524"/>
                  </a:lnTo>
                  <a:lnTo>
                    <a:pt x="136359" y="307251"/>
                  </a:lnTo>
                  <a:lnTo>
                    <a:pt x="199021" y="268465"/>
                  </a:lnTo>
                  <a:lnTo>
                    <a:pt x="233603" y="234696"/>
                  </a:lnTo>
                  <a:lnTo>
                    <a:pt x="263182" y="196926"/>
                  </a:lnTo>
                  <a:lnTo>
                    <a:pt x="287883" y="155829"/>
                  </a:lnTo>
                  <a:lnTo>
                    <a:pt x="307835" y="112141"/>
                  </a:lnTo>
                  <a:lnTo>
                    <a:pt x="323164" y="66535"/>
                  </a:lnTo>
                  <a:close/>
                </a:path>
              </a:pathLst>
            </a:custGeom>
            <a:solidFill>
              <a:srgbClr val="0057C2"/>
            </a:solidFill>
          </p:spPr>
          <p:txBody>
            <a:bodyPr wrap="square" lIns="0" tIns="0" rIns="0" bIns="0" rtlCol="0"/>
            <a:lstStyle/>
            <a:p>
              <a:endParaRPr/>
            </a:p>
          </p:txBody>
        </p:sp>
        <p:sp>
          <p:nvSpPr>
            <p:cNvPr id="10" name="object 10"/>
            <p:cNvSpPr/>
            <p:nvPr/>
          </p:nvSpPr>
          <p:spPr>
            <a:xfrm>
              <a:off x="1834572" y="144222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sp>
          <p:nvSpPr>
            <p:cNvPr id="11" name="object 11"/>
            <p:cNvSpPr/>
            <p:nvPr/>
          </p:nvSpPr>
          <p:spPr>
            <a:xfrm>
              <a:off x="439737" y="426716"/>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12" name="object 12"/>
            <p:cNvSpPr/>
            <p:nvPr/>
          </p:nvSpPr>
          <p:spPr>
            <a:xfrm>
              <a:off x="4293063" y="3764111"/>
              <a:ext cx="12481560" cy="500380"/>
            </a:xfrm>
            <a:custGeom>
              <a:avLst/>
              <a:gdLst/>
              <a:ahLst/>
              <a:cxnLst/>
              <a:rect l="l" t="t" r="r" b="b"/>
              <a:pathLst>
                <a:path w="12481560" h="500379">
                  <a:moveTo>
                    <a:pt x="12090940" y="0"/>
                  </a:moveTo>
                  <a:lnTo>
                    <a:pt x="390354" y="0"/>
                  </a:lnTo>
                  <a:lnTo>
                    <a:pt x="341389" y="3041"/>
                  </a:lnTo>
                  <a:lnTo>
                    <a:pt x="294239" y="11921"/>
                  </a:lnTo>
                  <a:lnTo>
                    <a:pt x="249270" y="26275"/>
                  </a:lnTo>
                  <a:lnTo>
                    <a:pt x="206847" y="45736"/>
                  </a:lnTo>
                  <a:lnTo>
                    <a:pt x="167337" y="69939"/>
                  </a:lnTo>
                  <a:lnTo>
                    <a:pt x="131105" y="98517"/>
                  </a:lnTo>
                  <a:lnTo>
                    <a:pt x="98517" y="131105"/>
                  </a:lnTo>
                  <a:lnTo>
                    <a:pt x="69939" y="167337"/>
                  </a:lnTo>
                  <a:lnTo>
                    <a:pt x="45736" y="206847"/>
                  </a:lnTo>
                  <a:lnTo>
                    <a:pt x="26275" y="249270"/>
                  </a:lnTo>
                  <a:lnTo>
                    <a:pt x="11921" y="294239"/>
                  </a:lnTo>
                  <a:lnTo>
                    <a:pt x="3041" y="341389"/>
                  </a:lnTo>
                  <a:lnTo>
                    <a:pt x="0" y="390354"/>
                  </a:lnTo>
                  <a:lnTo>
                    <a:pt x="0" y="499942"/>
                  </a:lnTo>
                  <a:lnTo>
                    <a:pt x="12481295" y="499942"/>
                  </a:lnTo>
                  <a:lnTo>
                    <a:pt x="12481295" y="390354"/>
                  </a:lnTo>
                  <a:lnTo>
                    <a:pt x="12478253" y="341389"/>
                  </a:lnTo>
                  <a:lnTo>
                    <a:pt x="12469373" y="294239"/>
                  </a:lnTo>
                  <a:lnTo>
                    <a:pt x="12455019" y="249270"/>
                  </a:lnTo>
                  <a:lnTo>
                    <a:pt x="12435558" y="206847"/>
                  </a:lnTo>
                  <a:lnTo>
                    <a:pt x="12411356" y="167337"/>
                  </a:lnTo>
                  <a:lnTo>
                    <a:pt x="12382778" y="131105"/>
                  </a:lnTo>
                  <a:lnTo>
                    <a:pt x="12350190" y="98517"/>
                  </a:lnTo>
                  <a:lnTo>
                    <a:pt x="12313957" y="69939"/>
                  </a:lnTo>
                  <a:lnTo>
                    <a:pt x="12274447" y="45736"/>
                  </a:lnTo>
                  <a:lnTo>
                    <a:pt x="12232024" y="26275"/>
                  </a:lnTo>
                  <a:lnTo>
                    <a:pt x="12187055" y="11921"/>
                  </a:lnTo>
                  <a:lnTo>
                    <a:pt x="12139905" y="3041"/>
                  </a:lnTo>
                  <a:lnTo>
                    <a:pt x="12090940"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4732574" y="3951602"/>
              <a:ext cx="186800" cy="186800"/>
            </a:xfrm>
            <a:prstGeom prst="rect">
              <a:avLst/>
            </a:prstGeom>
          </p:spPr>
        </p:pic>
        <p:pic>
          <p:nvPicPr>
            <p:cNvPr id="14" name="object 14"/>
            <p:cNvPicPr/>
            <p:nvPr/>
          </p:nvPicPr>
          <p:blipFill>
            <a:blip r:embed="rId6" cstate="print"/>
            <a:stretch>
              <a:fillRect/>
            </a:stretch>
          </p:blipFill>
          <p:spPr>
            <a:xfrm>
              <a:off x="5089197" y="3951602"/>
              <a:ext cx="186800" cy="186800"/>
            </a:xfrm>
            <a:prstGeom prst="rect">
              <a:avLst/>
            </a:prstGeom>
          </p:spPr>
        </p:pic>
        <p:pic>
          <p:nvPicPr>
            <p:cNvPr id="15" name="object 15"/>
            <p:cNvPicPr/>
            <p:nvPr/>
          </p:nvPicPr>
          <p:blipFill>
            <a:blip r:embed="rId7" cstate="print"/>
            <a:stretch>
              <a:fillRect/>
            </a:stretch>
          </p:blipFill>
          <p:spPr>
            <a:xfrm>
              <a:off x="5445821" y="3951602"/>
              <a:ext cx="186800" cy="186800"/>
            </a:xfrm>
            <a:prstGeom prst="rect">
              <a:avLst/>
            </a:prstGeom>
          </p:spPr>
        </p:pic>
        <p:pic>
          <p:nvPicPr>
            <p:cNvPr id="16" name="object 16"/>
            <p:cNvPicPr/>
            <p:nvPr/>
          </p:nvPicPr>
          <p:blipFill>
            <a:blip r:embed="rId8" cstate="print"/>
            <a:stretch>
              <a:fillRect/>
            </a:stretch>
          </p:blipFill>
          <p:spPr>
            <a:xfrm>
              <a:off x="4295301" y="4261649"/>
              <a:ext cx="12479056" cy="5955473"/>
            </a:xfrm>
            <a:prstGeom prst="rect">
              <a:avLst/>
            </a:prstGeom>
          </p:spPr>
        </p:pic>
      </p:grpSp>
      <p:sp>
        <p:nvSpPr>
          <p:cNvPr id="17" name="object 17"/>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57785">
              <a:lnSpc>
                <a:spcPct val="100000"/>
              </a:lnSpc>
              <a:spcBef>
                <a:spcPts val="125"/>
              </a:spcBef>
            </a:pPr>
            <a:r>
              <a:rPr lang="en-US" spc="200" dirty="0" smtClean="0"/>
              <a:t>Card replacement</a:t>
            </a:r>
            <a:endParaRPr spc="9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62266" y="0"/>
            <a:ext cx="18942050" cy="11300460"/>
            <a:chOff x="1162266" y="0"/>
            <a:chExt cx="18942050" cy="11300460"/>
          </a:xfrm>
        </p:grpSpPr>
        <p:pic>
          <p:nvPicPr>
            <p:cNvPr id="3" name="object 3"/>
            <p:cNvPicPr/>
            <p:nvPr/>
          </p:nvPicPr>
          <p:blipFill>
            <a:blip r:embed="rId2" cstate="print"/>
            <a:stretch>
              <a:fillRect/>
            </a:stretch>
          </p:blipFill>
          <p:spPr>
            <a:xfrm>
              <a:off x="4242225" y="0"/>
              <a:ext cx="15861864" cy="11299844"/>
            </a:xfrm>
            <a:prstGeom prst="rect">
              <a:avLst/>
            </a:prstGeom>
          </p:spPr>
        </p:pic>
        <p:pic>
          <p:nvPicPr>
            <p:cNvPr id="4" name="object 4"/>
            <p:cNvPicPr/>
            <p:nvPr/>
          </p:nvPicPr>
          <p:blipFill>
            <a:blip r:embed="rId3" cstate="print"/>
            <a:stretch>
              <a:fillRect/>
            </a:stretch>
          </p:blipFill>
          <p:spPr>
            <a:xfrm>
              <a:off x="3162207" y="5057437"/>
              <a:ext cx="12962956" cy="5601923"/>
            </a:xfrm>
            <a:prstGeom prst="rect">
              <a:avLst/>
            </a:prstGeom>
          </p:spPr>
        </p:pic>
        <p:sp>
          <p:nvSpPr>
            <p:cNvPr id="5" name="object 5"/>
            <p:cNvSpPr/>
            <p:nvPr/>
          </p:nvSpPr>
          <p:spPr>
            <a:xfrm>
              <a:off x="1162266" y="1832404"/>
              <a:ext cx="17675225" cy="3225165"/>
            </a:xfrm>
            <a:custGeom>
              <a:avLst/>
              <a:gdLst/>
              <a:ahLst/>
              <a:cxnLst/>
              <a:rect l="l" t="t" r="r" b="b"/>
              <a:pathLst>
                <a:path w="17675225" h="3225165">
                  <a:moveTo>
                    <a:pt x="17385564"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2935743"/>
                  </a:lnTo>
                  <a:lnTo>
                    <a:pt x="3786" y="2982666"/>
                  </a:lnTo>
                  <a:lnTo>
                    <a:pt x="14748" y="3027178"/>
                  </a:lnTo>
                  <a:lnTo>
                    <a:pt x="32291" y="3068685"/>
                  </a:lnTo>
                  <a:lnTo>
                    <a:pt x="55817" y="3106591"/>
                  </a:lnTo>
                  <a:lnTo>
                    <a:pt x="84733" y="3140299"/>
                  </a:lnTo>
                  <a:lnTo>
                    <a:pt x="118441" y="3169214"/>
                  </a:lnTo>
                  <a:lnTo>
                    <a:pt x="156346" y="3192741"/>
                  </a:lnTo>
                  <a:lnTo>
                    <a:pt x="197853" y="3210283"/>
                  </a:lnTo>
                  <a:lnTo>
                    <a:pt x="242366" y="3221246"/>
                  </a:lnTo>
                  <a:lnTo>
                    <a:pt x="289289" y="3225032"/>
                  </a:lnTo>
                  <a:lnTo>
                    <a:pt x="17385564" y="3225032"/>
                  </a:lnTo>
                  <a:lnTo>
                    <a:pt x="17432490" y="3221246"/>
                  </a:lnTo>
                  <a:lnTo>
                    <a:pt x="17477004" y="3210283"/>
                  </a:lnTo>
                  <a:lnTo>
                    <a:pt x="17518512" y="3192741"/>
                  </a:lnTo>
                  <a:lnTo>
                    <a:pt x="17556417" y="3169214"/>
                  </a:lnTo>
                  <a:lnTo>
                    <a:pt x="17590125" y="3140299"/>
                  </a:lnTo>
                  <a:lnTo>
                    <a:pt x="17619039" y="3106591"/>
                  </a:lnTo>
                  <a:lnTo>
                    <a:pt x="17642565" y="3068685"/>
                  </a:lnTo>
                  <a:lnTo>
                    <a:pt x="17660106" y="3027178"/>
                  </a:lnTo>
                  <a:lnTo>
                    <a:pt x="17671068" y="2982666"/>
                  </a:lnTo>
                  <a:lnTo>
                    <a:pt x="17674854" y="2935743"/>
                  </a:lnTo>
                  <a:lnTo>
                    <a:pt x="17674854" y="289289"/>
                  </a:lnTo>
                  <a:lnTo>
                    <a:pt x="17671068" y="242366"/>
                  </a:lnTo>
                  <a:lnTo>
                    <a:pt x="17660106" y="197853"/>
                  </a:lnTo>
                  <a:lnTo>
                    <a:pt x="17642565" y="156346"/>
                  </a:lnTo>
                  <a:lnTo>
                    <a:pt x="17619039" y="118441"/>
                  </a:lnTo>
                  <a:lnTo>
                    <a:pt x="17590125" y="84733"/>
                  </a:lnTo>
                  <a:lnTo>
                    <a:pt x="17556417" y="55817"/>
                  </a:lnTo>
                  <a:lnTo>
                    <a:pt x="17518512" y="32291"/>
                  </a:lnTo>
                  <a:lnTo>
                    <a:pt x="17477004" y="14748"/>
                  </a:lnTo>
                  <a:lnTo>
                    <a:pt x="17432490" y="3786"/>
                  </a:lnTo>
                  <a:lnTo>
                    <a:pt x="17385564" y="0"/>
                  </a:lnTo>
                  <a:close/>
                </a:path>
              </a:pathLst>
            </a:custGeom>
            <a:solidFill>
              <a:srgbClr val="0095B9">
                <a:alpha val="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17605126" y="552080"/>
              <a:ext cx="1538567" cy="695755"/>
            </a:xfrm>
            <a:prstGeom prst="rect">
              <a:avLst/>
            </a:prstGeom>
          </p:spPr>
        </p:pic>
      </p:grpSp>
      <p:sp>
        <p:nvSpPr>
          <p:cNvPr id="7" name="object 7"/>
          <p:cNvSpPr txBox="1"/>
          <p:nvPr/>
        </p:nvSpPr>
        <p:spPr>
          <a:xfrm>
            <a:off x="1989712" y="2104505"/>
            <a:ext cx="16749137" cy="2664191"/>
          </a:xfrm>
          <a:prstGeom prst="rect">
            <a:avLst/>
          </a:prstGeom>
        </p:spPr>
        <p:txBody>
          <a:bodyPr vert="horz" wrap="square" lIns="0" tIns="139065" rIns="0" bIns="0" rtlCol="0">
            <a:spAutoFit/>
          </a:bodyPr>
          <a:lstStyle/>
          <a:p>
            <a:pPr marL="12700">
              <a:lnSpc>
                <a:spcPct val="100000"/>
              </a:lnSpc>
              <a:spcBef>
                <a:spcPts val="1095"/>
              </a:spcBef>
            </a:pPr>
            <a:r>
              <a:rPr lang="en-US" sz="2550" spc="60" dirty="0" smtClean="0">
                <a:solidFill>
                  <a:srgbClr val="0057C2"/>
                </a:solidFill>
                <a:latin typeface="Microsoft Sans Serif"/>
                <a:cs typeface="Microsoft Sans Serif"/>
              </a:rPr>
              <a:t>Terms and conditions</a:t>
            </a:r>
            <a:r>
              <a:rPr sz="2550" spc="45" dirty="0" smtClean="0">
                <a:solidFill>
                  <a:srgbClr val="0057C2"/>
                </a:solidFill>
                <a:latin typeface="Microsoft Sans Serif"/>
                <a:cs typeface="Microsoft Sans Serif"/>
              </a:rPr>
              <a:t>:</a:t>
            </a:r>
            <a:endParaRPr sz="2550" dirty="0" smtClean="0">
              <a:latin typeface="Microsoft Sans Serif"/>
              <a:cs typeface="Microsoft Sans Serif"/>
            </a:endParaRPr>
          </a:p>
          <a:p>
            <a:pPr marL="12700" marR="5080">
              <a:lnSpc>
                <a:spcPts val="4060"/>
              </a:lnSpc>
              <a:spcBef>
                <a:spcPts val="295"/>
              </a:spcBef>
            </a:pPr>
            <a:r>
              <a:rPr lang="en-US" sz="2550" spc="-45" dirty="0" smtClean="0">
                <a:solidFill>
                  <a:srgbClr val="0057C2"/>
                </a:solidFill>
                <a:latin typeface="Microsoft Sans Serif"/>
                <a:cs typeface="Microsoft Sans Serif"/>
              </a:rPr>
              <a:t>During the order process, the ID card serial number, ID card FIN code, and mobile phone number must be provided.</a:t>
            </a:r>
          </a:p>
          <a:p>
            <a:pPr marL="12700" marR="5080">
              <a:lnSpc>
                <a:spcPts val="4060"/>
              </a:lnSpc>
              <a:spcBef>
                <a:spcPts val="295"/>
              </a:spcBef>
            </a:pPr>
            <a:r>
              <a:rPr sz="2550" spc="-100" dirty="0" smtClean="0">
                <a:solidFill>
                  <a:srgbClr val="0057C2"/>
                </a:solidFill>
                <a:latin typeface="Microsoft Sans Serif"/>
                <a:cs typeface="Microsoft Sans Serif"/>
              </a:rPr>
              <a:t>SMS</a:t>
            </a:r>
            <a:r>
              <a:rPr sz="2550" spc="-125" dirty="0" smtClean="0">
                <a:solidFill>
                  <a:srgbClr val="0057C2"/>
                </a:solidFill>
                <a:latin typeface="Microsoft Sans Serif"/>
                <a:cs typeface="Microsoft Sans Serif"/>
              </a:rPr>
              <a:t> </a:t>
            </a:r>
            <a:r>
              <a:rPr lang="en-US" sz="2550" spc="-10" dirty="0" smtClean="0">
                <a:solidFill>
                  <a:srgbClr val="0057C2"/>
                </a:solidFill>
                <a:latin typeface="Microsoft Sans Serif"/>
                <a:cs typeface="Microsoft Sans Serif"/>
              </a:rPr>
              <a:t>notification</a:t>
            </a:r>
            <a:r>
              <a:rPr sz="2550" spc="-10" dirty="0" smtClean="0">
                <a:solidFill>
                  <a:srgbClr val="0057C2"/>
                </a:solidFill>
                <a:latin typeface="Microsoft Sans Serif"/>
                <a:cs typeface="Microsoft Sans Serif"/>
              </a:rPr>
              <a:t>.</a:t>
            </a:r>
            <a:endParaRPr sz="2550" dirty="0" smtClean="0">
              <a:latin typeface="Microsoft Sans Serif"/>
              <a:cs typeface="Microsoft Sans Serif"/>
            </a:endParaRPr>
          </a:p>
          <a:p>
            <a:pPr marL="12700">
              <a:lnSpc>
                <a:spcPct val="100000"/>
              </a:lnSpc>
              <a:spcBef>
                <a:spcPts val="690"/>
              </a:spcBef>
            </a:pPr>
            <a:r>
              <a:rPr lang="en-US" sz="2550" dirty="0" smtClean="0">
                <a:solidFill>
                  <a:srgbClr val="0057C2"/>
                </a:solidFill>
                <a:latin typeface="Microsoft Sans Serif"/>
                <a:cs typeface="Microsoft Sans Serif"/>
              </a:rPr>
              <a:t>Urgent card orders</a:t>
            </a:r>
            <a:r>
              <a:rPr sz="2550" spc="-10" dirty="0" smtClean="0">
                <a:solidFill>
                  <a:srgbClr val="0057C2"/>
                </a:solidFill>
                <a:latin typeface="Microsoft Sans Serif"/>
                <a:cs typeface="Microsoft Sans Serif"/>
              </a:rPr>
              <a:t>.</a:t>
            </a:r>
            <a:endParaRPr sz="2550" dirty="0" smtClean="0">
              <a:latin typeface="Microsoft Sans Serif"/>
              <a:cs typeface="Microsoft Sans Serif"/>
            </a:endParaRPr>
          </a:p>
          <a:p>
            <a:pPr marL="12700">
              <a:lnSpc>
                <a:spcPct val="100000"/>
              </a:lnSpc>
              <a:spcBef>
                <a:spcPts val="1000"/>
              </a:spcBef>
            </a:pPr>
            <a:r>
              <a:rPr lang="en-US" sz="2550" spc="-20" dirty="0" smtClean="0">
                <a:solidFill>
                  <a:srgbClr val="0057C2"/>
                </a:solidFill>
                <a:latin typeface="Microsoft Sans Serif"/>
                <a:cs typeface="Microsoft Sans Serif"/>
              </a:rPr>
              <a:t>Business cards can be ordered in AZN, USD, EUR, and GBP currencies.</a:t>
            </a:r>
            <a:r>
              <a:rPr sz="2550" spc="45" dirty="0" smtClean="0">
                <a:solidFill>
                  <a:srgbClr val="0057C2"/>
                </a:solidFill>
                <a:latin typeface="Microsoft Sans Serif"/>
                <a:cs typeface="Microsoft Sans Serif"/>
              </a:rPr>
              <a:t>.</a:t>
            </a:r>
            <a:endParaRPr sz="2550" dirty="0">
              <a:latin typeface="Microsoft Sans Serif"/>
              <a:cs typeface="Microsoft Sans Serif"/>
            </a:endParaRPr>
          </a:p>
        </p:txBody>
      </p:sp>
      <p:grpSp>
        <p:nvGrpSpPr>
          <p:cNvPr id="8" name="object 8"/>
          <p:cNvGrpSpPr/>
          <p:nvPr/>
        </p:nvGrpSpPr>
        <p:grpSpPr>
          <a:xfrm>
            <a:off x="439737" y="426716"/>
            <a:ext cx="16775430" cy="9772015"/>
            <a:chOff x="439737" y="426716"/>
            <a:chExt cx="16775430" cy="9772015"/>
          </a:xfrm>
        </p:grpSpPr>
        <p:sp>
          <p:nvSpPr>
            <p:cNvPr id="9" name="object 9"/>
            <p:cNvSpPr/>
            <p:nvPr/>
          </p:nvSpPr>
          <p:spPr>
            <a:xfrm>
              <a:off x="1605064" y="2811887"/>
              <a:ext cx="260985" cy="1725930"/>
            </a:xfrm>
            <a:custGeom>
              <a:avLst/>
              <a:gdLst/>
              <a:ahLst/>
              <a:cxnLst/>
              <a:rect l="l" t="t" r="r" b="b"/>
              <a:pathLst>
                <a:path w="260985" h="1725929">
                  <a:moveTo>
                    <a:pt x="260362" y="1530007"/>
                  </a:moveTo>
                  <a:lnTo>
                    <a:pt x="211213" y="1476387"/>
                  </a:lnTo>
                  <a:lnTo>
                    <a:pt x="197002" y="1527771"/>
                  </a:lnTo>
                  <a:lnTo>
                    <a:pt x="176199" y="1573657"/>
                  </a:lnTo>
                  <a:lnTo>
                    <a:pt x="150761" y="1612544"/>
                  </a:lnTo>
                  <a:lnTo>
                    <a:pt x="122669" y="1642884"/>
                  </a:lnTo>
                  <a:lnTo>
                    <a:pt x="93903" y="1663153"/>
                  </a:lnTo>
                  <a:lnTo>
                    <a:pt x="88607" y="1659597"/>
                  </a:lnTo>
                  <a:lnTo>
                    <a:pt x="80975" y="1653667"/>
                  </a:lnTo>
                  <a:lnTo>
                    <a:pt x="72186" y="1645843"/>
                  </a:lnTo>
                  <a:lnTo>
                    <a:pt x="63436" y="1636598"/>
                  </a:lnTo>
                  <a:lnTo>
                    <a:pt x="48437" y="1642491"/>
                  </a:lnTo>
                  <a:lnTo>
                    <a:pt x="33070" y="1648231"/>
                  </a:lnTo>
                  <a:lnTo>
                    <a:pt x="17030" y="1653400"/>
                  </a:lnTo>
                  <a:lnTo>
                    <a:pt x="0" y="1657591"/>
                  </a:lnTo>
                  <a:lnTo>
                    <a:pt x="14566" y="1675396"/>
                  </a:lnTo>
                  <a:lnTo>
                    <a:pt x="53555" y="1711744"/>
                  </a:lnTo>
                  <a:lnTo>
                    <a:pt x="90271" y="1725777"/>
                  </a:lnTo>
                  <a:lnTo>
                    <a:pt x="109867" y="1723948"/>
                  </a:lnTo>
                  <a:lnTo>
                    <a:pt x="166243" y="1687537"/>
                  </a:lnTo>
                  <a:lnTo>
                    <a:pt x="198221" y="1653667"/>
                  </a:lnTo>
                  <a:lnTo>
                    <a:pt x="224447" y="1615478"/>
                  </a:lnTo>
                  <a:lnTo>
                    <a:pt x="245097" y="1573923"/>
                  </a:lnTo>
                  <a:lnTo>
                    <a:pt x="260362" y="1530007"/>
                  </a:lnTo>
                  <a:close/>
                </a:path>
                <a:path w="260985" h="1725929">
                  <a:moveTo>
                    <a:pt x="260362" y="1037869"/>
                  </a:moveTo>
                  <a:lnTo>
                    <a:pt x="211213" y="984262"/>
                  </a:lnTo>
                  <a:lnTo>
                    <a:pt x="197002" y="1035634"/>
                  </a:lnTo>
                  <a:lnTo>
                    <a:pt x="176199" y="1081532"/>
                  </a:lnTo>
                  <a:lnTo>
                    <a:pt x="150761" y="1120406"/>
                  </a:lnTo>
                  <a:lnTo>
                    <a:pt x="122669" y="1150747"/>
                  </a:lnTo>
                  <a:lnTo>
                    <a:pt x="93903" y="1171016"/>
                  </a:lnTo>
                  <a:lnTo>
                    <a:pt x="88607" y="1167472"/>
                  </a:lnTo>
                  <a:lnTo>
                    <a:pt x="80975" y="1161542"/>
                  </a:lnTo>
                  <a:lnTo>
                    <a:pt x="72186" y="1153718"/>
                  </a:lnTo>
                  <a:lnTo>
                    <a:pt x="63436" y="1144460"/>
                  </a:lnTo>
                  <a:lnTo>
                    <a:pt x="48437" y="1150366"/>
                  </a:lnTo>
                  <a:lnTo>
                    <a:pt x="33070" y="1156093"/>
                  </a:lnTo>
                  <a:lnTo>
                    <a:pt x="17030" y="1161262"/>
                  </a:lnTo>
                  <a:lnTo>
                    <a:pt x="0" y="1165453"/>
                  </a:lnTo>
                  <a:lnTo>
                    <a:pt x="14566" y="1183259"/>
                  </a:lnTo>
                  <a:lnTo>
                    <a:pt x="53555" y="1219606"/>
                  </a:lnTo>
                  <a:lnTo>
                    <a:pt x="90271" y="1233639"/>
                  </a:lnTo>
                  <a:lnTo>
                    <a:pt x="109867" y="1231811"/>
                  </a:lnTo>
                  <a:lnTo>
                    <a:pt x="166243" y="1195400"/>
                  </a:lnTo>
                  <a:lnTo>
                    <a:pt x="198221" y="1161542"/>
                  </a:lnTo>
                  <a:lnTo>
                    <a:pt x="224447" y="1123340"/>
                  </a:lnTo>
                  <a:lnTo>
                    <a:pt x="245097" y="1081786"/>
                  </a:lnTo>
                  <a:lnTo>
                    <a:pt x="260362" y="1037869"/>
                  </a:lnTo>
                  <a:close/>
                </a:path>
                <a:path w="260985" h="1725929">
                  <a:moveTo>
                    <a:pt x="260362" y="545731"/>
                  </a:moveTo>
                  <a:lnTo>
                    <a:pt x="211213" y="492125"/>
                  </a:lnTo>
                  <a:lnTo>
                    <a:pt x="197002" y="543509"/>
                  </a:lnTo>
                  <a:lnTo>
                    <a:pt x="176199" y="589394"/>
                  </a:lnTo>
                  <a:lnTo>
                    <a:pt x="150761" y="628281"/>
                  </a:lnTo>
                  <a:lnTo>
                    <a:pt x="122669" y="658622"/>
                  </a:lnTo>
                  <a:lnTo>
                    <a:pt x="93903" y="678891"/>
                  </a:lnTo>
                  <a:lnTo>
                    <a:pt x="88607" y="675335"/>
                  </a:lnTo>
                  <a:lnTo>
                    <a:pt x="80975" y="669404"/>
                  </a:lnTo>
                  <a:lnTo>
                    <a:pt x="72186" y="661581"/>
                  </a:lnTo>
                  <a:lnTo>
                    <a:pt x="63436" y="652335"/>
                  </a:lnTo>
                  <a:lnTo>
                    <a:pt x="48437" y="658228"/>
                  </a:lnTo>
                  <a:lnTo>
                    <a:pt x="33070" y="663968"/>
                  </a:lnTo>
                  <a:lnTo>
                    <a:pt x="17030" y="669137"/>
                  </a:lnTo>
                  <a:lnTo>
                    <a:pt x="0" y="673328"/>
                  </a:lnTo>
                  <a:lnTo>
                    <a:pt x="14566" y="691134"/>
                  </a:lnTo>
                  <a:lnTo>
                    <a:pt x="53555" y="727481"/>
                  </a:lnTo>
                  <a:lnTo>
                    <a:pt x="90271" y="741514"/>
                  </a:lnTo>
                  <a:lnTo>
                    <a:pt x="109867" y="739686"/>
                  </a:lnTo>
                  <a:lnTo>
                    <a:pt x="166243" y="703275"/>
                  </a:lnTo>
                  <a:lnTo>
                    <a:pt x="198221" y="669404"/>
                  </a:lnTo>
                  <a:lnTo>
                    <a:pt x="224447" y="631215"/>
                  </a:lnTo>
                  <a:lnTo>
                    <a:pt x="245097" y="589661"/>
                  </a:lnTo>
                  <a:lnTo>
                    <a:pt x="260362" y="545731"/>
                  </a:lnTo>
                  <a:close/>
                </a:path>
                <a:path w="260985" h="1725929">
                  <a:moveTo>
                    <a:pt x="260362" y="53606"/>
                  </a:moveTo>
                  <a:lnTo>
                    <a:pt x="211213" y="0"/>
                  </a:lnTo>
                  <a:lnTo>
                    <a:pt x="197002" y="51371"/>
                  </a:lnTo>
                  <a:lnTo>
                    <a:pt x="176199" y="97269"/>
                  </a:lnTo>
                  <a:lnTo>
                    <a:pt x="150761" y="136144"/>
                  </a:lnTo>
                  <a:lnTo>
                    <a:pt x="122669" y="166484"/>
                  </a:lnTo>
                  <a:lnTo>
                    <a:pt x="93903" y="186753"/>
                  </a:lnTo>
                  <a:lnTo>
                    <a:pt x="88607" y="183210"/>
                  </a:lnTo>
                  <a:lnTo>
                    <a:pt x="80975" y="177279"/>
                  </a:lnTo>
                  <a:lnTo>
                    <a:pt x="72186" y="169443"/>
                  </a:lnTo>
                  <a:lnTo>
                    <a:pt x="63436" y="160197"/>
                  </a:lnTo>
                  <a:lnTo>
                    <a:pt x="48437" y="166103"/>
                  </a:lnTo>
                  <a:lnTo>
                    <a:pt x="33070" y="171831"/>
                  </a:lnTo>
                  <a:lnTo>
                    <a:pt x="17030" y="176999"/>
                  </a:lnTo>
                  <a:lnTo>
                    <a:pt x="0" y="181190"/>
                  </a:lnTo>
                  <a:lnTo>
                    <a:pt x="14566" y="198996"/>
                  </a:lnTo>
                  <a:lnTo>
                    <a:pt x="53555" y="235343"/>
                  </a:lnTo>
                  <a:lnTo>
                    <a:pt x="90271" y="249377"/>
                  </a:lnTo>
                  <a:lnTo>
                    <a:pt x="109867" y="247548"/>
                  </a:lnTo>
                  <a:lnTo>
                    <a:pt x="166243" y="211137"/>
                  </a:lnTo>
                  <a:lnTo>
                    <a:pt x="198221" y="177279"/>
                  </a:lnTo>
                  <a:lnTo>
                    <a:pt x="224447" y="139077"/>
                  </a:lnTo>
                  <a:lnTo>
                    <a:pt x="245097" y="97523"/>
                  </a:lnTo>
                  <a:lnTo>
                    <a:pt x="260362" y="53606"/>
                  </a:lnTo>
                  <a:close/>
                </a:path>
              </a:pathLst>
            </a:custGeom>
            <a:solidFill>
              <a:srgbClr val="0057C2"/>
            </a:solidFill>
          </p:spPr>
          <p:txBody>
            <a:bodyPr wrap="square" lIns="0" tIns="0" rIns="0" bIns="0" rtlCol="0"/>
            <a:lstStyle/>
            <a:p>
              <a:endParaRPr/>
            </a:p>
          </p:txBody>
        </p:sp>
        <p:sp>
          <p:nvSpPr>
            <p:cNvPr id="10" name="object 10"/>
            <p:cNvSpPr/>
            <p:nvPr/>
          </p:nvSpPr>
          <p:spPr>
            <a:xfrm>
              <a:off x="1834572" y="144222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sp>
          <p:nvSpPr>
            <p:cNvPr id="11" name="object 11"/>
            <p:cNvSpPr/>
            <p:nvPr/>
          </p:nvSpPr>
          <p:spPr>
            <a:xfrm>
              <a:off x="439737" y="426716"/>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12" name="object 12"/>
            <p:cNvSpPr/>
            <p:nvPr/>
          </p:nvSpPr>
          <p:spPr>
            <a:xfrm>
              <a:off x="3539159" y="5366157"/>
              <a:ext cx="12157075" cy="500380"/>
            </a:xfrm>
            <a:custGeom>
              <a:avLst/>
              <a:gdLst/>
              <a:ahLst/>
              <a:cxnLst/>
              <a:rect l="l" t="t" r="r" b="b"/>
              <a:pathLst>
                <a:path w="12157075" h="500379">
                  <a:moveTo>
                    <a:pt x="11766343" y="0"/>
                  </a:moveTo>
                  <a:lnTo>
                    <a:pt x="390354" y="0"/>
                  </a:lnTo>
                  <a:lnTo>
                    <a:pt x="341389" y="3041"/>
                  </a:lnTo>
                  <a:lnTo>
                    <a:pt x="294239" y="11921"/>
                  </a:lnTo>
                  <a:lnTo>
                    <a:pt x="249270" y="26275"/>
                  </a:lnTo>
                  <a:lnTo>
                    <a:pt x="206847" y="45736"/>
                  </a:lnTo>
                  <a:lnTo>
                    <a:pt x="167337" y="69939"/>
                  </a:lnTo>
                  <a:lnTo>
                    <a:pt x="131105" y="98517"/>
                  </a:lnTo>
                  <a:lnTo>
                    <a:pt x="98517" y="131105"/>
                  </a:lnTo>
                  <a:lnTo>
                    <a:pt x="69939" y="167337"/>
                  </a:lnTo>
                  <a:lnTo>
                    <a:pt x="45736" y="206847"/>
                  </a:lnTo>
                  <a:lnTo>
                    <a:pt x="26275" y="249270"/>
                  </a:lnTo>
                  <a:lnTo>
                    <a:pt x="11921" y="294239"/>
                  </a:lnTo>
                  <a:lnTo>
                    <a:pt x="3041" y="341389"/>
                  </a:lnTo>
                  <a:lnTo>
                    <a:pt x="0" y="390354"/>
                  </a:lnTo>
                  <a:lnTo>
                    <a:pt x="0" y="499942"/>
                  </a:lnTo>
                  <a:lnTo>
                    <a:pt x="12156697" y="499942"/>
                  </a:lnTo>
                  <a:lnTo>
                    <a:pt x="12156697" y="390354"/>
                  </a:lnTo>
                  <a:lnTo>
                    <a:pt x="12153656" y="341389"/>
                  </a:lnTo>
                  <a:lnTo>
                    <a:pt x="12144776" y="294239"/>
                  </a:lnTo>
                  <a:lnTo>
                    <a:pt x="12130422" y="249270"/>
                  </a:lnTo>
                  <a:lnTo>
                    <a:pt x="12110961" y="206847"/>
                  </a:lnTo>
                  <a:lnTo>
                    <a:pt x="12086758" y="167337"/>
                  </a:lnTo>
                  <a:lnTo>
                    <a:pt x="12058180" y="131105"/>
                  </a:lnTo>
                  <a:lnTo>
                    <a:pt x="12025592" y="98517"/>
                  </a:lnTo>
                  <a:lnTo>
                    <a:pt x="11989360" y="69939"/>
                  </a:lnTo>
                  <a:lnTo>
                    <a:pt x="11949850" y="45736"/>
                  </a:lnTo>
                  <a:lnTo>
                    <a:pt x="11907427" y="26275"/>
                  </a:lnTo>
                  <a:lnTo>
                    <a:pt x="11862458" y="11921"/>
                  </a:lnTo>
                  <a:lnTo>
                    <a:pt x="11815308" y="3041"/>
                  </a:lnTo>
                  <a:lnTo>
                    <a:pt x="11766343"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926319" y="5543177"/>
              <a:ext cx="167387" cy="167387"/>
            </a:xfrm>
            <a:prstGeom prst="rect">
              <a:avLst/>
            </a:prstGeom>
          </p:spPr>
        </p:pic>
        <p:pic>
          <p:nvPicPr>
            <p:cNvPr id="14" name="object 14"/>
            <p:cNvPicPr/>
            <p:nvPr/>
          </p:nvPicPr>
          <p:blipFill>
            <a:blip r:embed="rId6" cstate="print"/>
            <a:stretch>
              <a:fillRect/>
            </a:stretch>
          </p:blipFill>
          <p:spPr>
            <a:xfrm>
              <a:off x="4245885" y="5543177"/>
              <a:ext cx="167387" cy="167387"/>
            </a:xfrm>
            <a:prstGeom prst="rect">
              <a:avLst/>
            </a:prstGeom>
          </p:spPr>
        </p:pic>
        <p:pic>
          <p:nvPicPr>
            <p:cNvPr id="15" name="object 15"/>
            <p:cNvPicPr/>
            <p:nvPr/>
          </p:nvPicPr>
          <p:blipFill>
            <a:blip r:embed="rId7" cstate="print"/>
            <a:stretch>
              <a:fillRect/>
            </a:stretch>
          </p:blipFill>
          <p:spPr>
            <a:xfrm>
              <a:off x="4565452" y="5543177"/>
              <a:ext cx="167387" cy="167387"/>
            </a:xfrm>
            <a:prstGeom prst="rect">
              <a:avLst/>
            </a:prstGeom>
          </p:spPr>
        </p:pic>
        <p:pic>
          <p:nvPicPr>
            <p:cNvPr id="16" name="object 16"/>
            <p:cNvPicPr/>
            <p:nvPr/>
          </p:nvPicPr>
          <p:blipFill>
            <a:blip r:embed="rId8" cstate="print"/>
            <a:stretch>
              <a:fillRect/>
            </a:stretch>
          </p:blipFill>
          <p:spPr>
            <a:xfrm>
              <a:off x="3535169" y="5849109"/>
              <a:ext cx="12157379" cy="4349532"/>
            </a:xfrm>
            <a:prstGeom prst="rect">
              <a:avLst/>
            </a:prstGeom>
          </p:spPr>
        </p:pic>
      </p:grpSp>
      <p:sp>
        <p:nvSpPr>
          <p:cNvPr id="17" name="object 17"/>
          <p:cNvSpPr txBox="1">
            <a:spLocks noGrp="1"/>
          </p:cNvSpPr>
          <p:nvPr>
            <p:ph type="title"/>
          </p:nvPr>
        </p:nvSpPr>
        <p:spPr>
          <a:xfrm>
            <a:off x="2158884" y="474386"/>
            <a:ext cx="14903566" cy="731611"/>
          </a:xfrm>
          <a:prstGeom prst="rect">
            <a:avLst/>
          </a:prstGeom>
        </p:spPr>
        <p:txBody>
          <a:bodyPr vert="horz" wrap="square" lIns="0" tIns="15875" rIns="0" bIns="0" rtlCol="0">
            <a:spAutoFit/>
          </a:bodyPr>
          <a:lstStyle/>
          <a:p>
            <a:pPr marL="57785">
              <a:lnSpc>
                <a:spcPct val="100000"/>
              </a:lnSpc>
              <a:spcBef>
                <a:spcPts val="125"/>
              </a:spcBef>
            </a:pPr>
            <a:r>
              <a:rPr lang="en-US" dirty="0"/>
              <a:t>Ordering, renewal, and replacement of business cards</a:t>
            </a:r>
            <a:endParaRPr spc="9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85810" y="0"/>
            <a:ext cx="18418810" cy="11308080"/>
            <a:chOff x="1685810" y="0"/>
            <a:chExt cx="18418810" cy="11308080"/>
          </a:xfrm>
        </p:grpSpPr>
        <p:pic>
          <p:nvPicPr>
            <p:cNvPr id="3" name="object 3"/>
            <p:cNvPicPr/>
            <p:nvPr/>
          </p:nvPicPr>
          <p:blipFill>
            <a:blip r:embed="rId2" cstate="print"/>
            <a:stretch>
              <a:fillRect/>
            </a:stretch>
          </p:blipFill>
          <p:spPr>
            <a:xfrm>
              <a:off x="4230224" y="0"/>
              <a:ext cx="15873875" cy="11307914"/>
            </a:xfrm>
            <a:prstGeom prst="rect">
              <a:avLst/>
            </a:prstGeom>
          </p:spPr>
        </p:pic>
        <p:pic>
          <p:nvPicPr>
            <p:cNvPr id="4" name="object 4"/>
            <p:cNvPicPr/>
            <p:nvPr/>
          </p:nvPicPr>
          <p:blipFill>
            <a:blip r:embed="rId3" cstate="print"/>
            <a:stretch>
              <a:fillRect/>
            </a:stretch>
          </p:blipFill>
          <p:spPr>
            <a:xfrm>
              <a:off x="10910662" y="1759108"/>
              <a:ext cx="7717042" cy="4889903"/>
            </a:xfrm>
            <a:prstGeom prst="rect">
              <a:avLst/>
            </a:prstGeom>
          </p:spPr>
        </p:pic>
        <p:pic>
          <p:nvPicPr>
            <p:cNvPr id="5" name="object 5"/>
            <p:cNvPicPr/>
            <p:nvPr/>
          </p:nvPicPr>
          <p:blipFill>
            <a:blip r:embed="rId4" cstate="print"/>
            <a:stretch>
              <a:fillRect/>
            </a:stretch>
          </p:blipFill>
          <p:spPr>
            <a:xfrm>
              <a:off x="10910662" y="6282531"/>
              <a:ext cx="7717042" cy="4565306"/>
            </a:xfrm>
            <a:prstGeom prst="rect">
              <a:avLst/>
            </a:prstGeom>
          </p:spPr>
        </p:pic>
        <p:sp>
          <p:nvSpPr>
            <p:cNvPr id="6" name="object 6"/>
            <p:cNvSpPr/>
            <p:nvPr/>
          </p:nvSpPr>
          <p:spPr>
            <a:xfrm>
              <a:off x="1685810" y="2481599"/>
              <a:ext cx="8628380" cy="7832725"/>
            </a:xfrm>
            <a:custGeom>
              <a:avLst/>
              <a:gdLst/>
              <a:ahLst/>
              <a:cxnLst/>
              <a:rect l="l" t="t" r="r" b="b"/>
              <a:pathLst>
                <a:path w="8628380" h="7832725">
                  <a:moveTo>
                    <a:pt x="8338719"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7542932"/>
                  </a:lnTo>
                  <a:lnTo>
                    <a:pt x="3786" y="7589855"/>
                  </a:lnTo>
                  <a:lnTo>
                    <a:pt x="14748" y="7634368"/>
                  </a:lnTo>
                  <a:lnTo>
                    <a:pt x="32291" y="7675875"/>
                  </a:lnTo>
                  <a:lnTo>
                    <a:pt x="55817" y="7713780"/>
                  </a:lnTo>
                  <a:lnTo>
                    <a:pt x="84733" y="7747489"/>
                  </a:lnTo>
                  <a:lnTo>
                    <a:pt x="118441" y="7776404"/>
                  </a:lnTo>
                  <a:lnTo>
                    <a:pt x="156346" y="7799931"/>
                  </a:lnTo>
                  <a:lnTo>
                    <a:pt x="197853" y="7817473"/>
                  </a:lnTo>
                  <a:lnTo>
                    <a:pt x="242366" y="7828435"/>
                  </a:lnTo>
                  <a:lnTo>
                    <a:pt x="289289" y="7832222"/>
                  </a:lnTo>
                  <a:lnTo>
                    <a:pt x="8338719" y="7832222"/>
                  </a:lnTo>
                  <a:lnTo>
                    <a:pt x="8385645" y="7828435"/>
                  </a:lnTo>
                  <a:lnTo>
                    <a:pt x="8430159" y="7817473"/>
                  </a:lnTo>
                  <a:lnTo>
                    <a:pt x="8471667" y="7799931"/>
                  </a:lnTo>
                  <a:lnTo>
                    <a:pt x="8509572" y="7776404"/>
                  </a:lnTo>
                  <a:lnTo>
                    <a:pt x="8543280" y="7747489"/>
                  </a:lnTo>
                  <a:lnTo>
                    <a:pt x="8572194" y="7713780"/>
                  </a:lnTo>
                  <a:lnTo>
                    <a:pt x="8595720" y="7675875"/>
                  </a:lnTo>
                  <a:lnTo>
                    <a:pt x="8613261" y="7634368"/>
                  </a:lnTo>
                  <a:lnTo>
                    <a:pt x="8624223" y="7589855"/>
                  </a:lnTo>
                  <a:lnTo>
                    <a:pt x="8628009" y="7542932"/>
                  </a:lnTo>
                  <a:lnTo>
                    <a:pt x="8628009" y="289289"/>
                  </a:lnTo>
                  <a:lnTo>
                    <a:pt x="8624223" y="242366"/>
                  </a:lnTo>
                  <a:lnTo>
                    <a:pt x="8613261" y="197853"/>
                  </a:lnTo>
                  <a:lnTo>
                    <a:pt x="8595720" y="156346"/>
                  </a:lnTo>
                  <a:lnTo>
                    <a:pt x="8572194" y="118441"/>
                  </a:lnTo>
                  <a:lnTo>
                    <a:pt x="8543280" y="84733"/>
                  </a:lnTo>
                  <a:lnTo>
                    <a:pt x="8509572" y="55817"/>
                  </a:lnTo>
                  <a:lnTo>
                    <a:pt x="8471667" y="32291"/>
                  </a:lnTo>
                  <a:lnTo>
                    <a:pt x="8430159" y="14748"/>
                  </a:lnTo>
                  <a:lnTo>
                    <a:pt x="8385645" y="3786"/>
                  </a:lnTo>
                  <a:lnTo>
                    <a:pt x="8338719" y="0"/>
                  </a:lnTo>
                  <a:close/>
                </a:path>
              </a:pathLst>
            </a:custGeom>
            <a:solidFill>
              <a:srgbClr val="0095B9">
                <a:alpha val="9999"/>
              </a:srgbClr>
            </a:solidFill>
          </p:spPr>
          <p:txBody>
            <a:bodyPr wrap="square" lIns="0" tIns="0" rIns="0" bIns="0" rtlCol="0"/>
            <a:lstStyle/>
            <a:p>
              <a:endParaRPr/>
            </a:p>
          </p:txBody>
        </p:sp>
        <p:sp>
          <p:nvSpPr>
            <p:cNvPr id="7" name="object 7"/>
            <p:cNvSpPr/>
            <p:nvPr/>
          </p:nvSpPr>
          <p:spPr>
            <a:xfrm>
              <a:off x="1822163" y="1460766"/>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8" name="object 8"/>
            <p:cNvPicPr/>
            <p:nvPr/>
          </p:nvPicPr>
          <p:blipFill>
            <a:blip r:embed="rId5" cstate="print"/>
            <a:stretch>
              <a:fillRect/>
            </a:stretch>
          </p:blipFill>
          <p:spPr>
            <a:xfrm>
              <a:off x="17592717" y="570617"/>
              <a:ext cx="1538565" cy="695755"/>
            </a:xfrm>
            <a:prstGeom prst="rect">
              <a:avLst/>
            </a:prstGeom>
          </p:spPr>
        </p:pic>
      </p:grpSp>
      <p:sp>
        <p:nvSpPr>
          <p:cNvPr id="9" name="object 9"/>
          <p:cNvSpPr/>
          <p:nvPr/>
        </p:nvSpPr>
        <p:spPr>
          <a:xfrm>
            <a:off x="427328" y="445254"/>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10" name="object 10"/>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5085">
              <a:lnSpc>
                <a:spcPct val="100000"/>
              </a:lnSpc>
              <a:spcBef>
                <a:spcPts val="125"/>
              </a:spcBef>
            </a:pPr>
            <a:r>
              <a:rPr spc="105" dirty="0"/>
              <a:t>Bank</a:t>
            </a:r>
            <a:r>
              <a:rPr spc="-254" dirty="0"/>
              <a:t> </a:t>
            </a:r>
            <a:r>
              <a:rPr lang="en-US" spc="180" dirty="0" smtClean="0"/>
              <a:t>cards</a:t>
            </a:r>
            <a:endParaRPr spc="180" dirty="0"/>
          </a:p>
        </p:txBody>
      </p:sp>
      <p:sp>
        <p:nvSpPr>
          <p:cNvPr id="11" name="object 11"/>
          <p:cNvSpPr txBox="1"/>
          <p:nvPr/>
        </p:nvSpPr>
        <p:spPr>
          <a:xfrm>
            <a:off x="1869865" y="2705746"/>
            <a:ext cx="7768590" cy="5896422"/>
          </a:xfrm>
          <a:prstGeom prst="rect">
            <a:avLst/>
          </a:prstGeom>
        </p:spPr>
        <p:txBody>
          <a:bodyPr vert="horz" wrap="square" lIns="0" tIns="212725" rIns="0" bIns="0" rtlCol="0">
            <a:spAutoFit/>
          </a:bodyPr>
          <a:lstStyle/>
          <a:p>
            <a:pPr marL="12700">
              <a:lnSpc>
                <a:spcPct val="100000"/>
              </a:lnSpc>
              <a:spcBef>
                <a:spcPts val="1675"/>
              </a:spcBef>
            </a:pPr>
            <a:r>
              <a:rPr lang="en-US" sz="2550" spc="60" dirty="0" smtClean="0">
                <a:solidFill>
                  <a:srgbClr val="0057C2"/>
                </a:solidFill>
                <a:latin typeface="Microsoft Sans Serif"/>
                <a:cs typeface="Microsoft Sans Serif"/>
              </a:rPr>
              <a:t>Terms and conditions:</a:t>
            </a:r>
            <a:endParaRPr sz="2550" dirty="0">
              <a:latin typeface="Microsoft Sans Serif"/>
              <a:cs typeface="Microsoft Sans Serif"/>
            </a:endParaRPr>
          </a:p>
          <a:p>
            <a:pPr marL="598170" marR="5080">
              <a:lnSpc>
                <a:spcPct val="116399"/>
              </a:lnSpc>
              <a:spcBef>
                <a:spcPts val="1080"/>
              </a:spcBef>
            </a:pPr>
            <a:r>
              <a:rPr lang="en-US" sz="2550" spc="80" dirty="0" smtClean="0">
                <a:solidFill>
                  <a:srgbClr val="0057C2"/>
                </a:solidFill>
                <a:latin typeface="Microsoft Sans Serif"/>
                <a:cs typeface="Microsoft Sans Serif"/>
              </a:rPr>
              <a:t>The card is linked to the company’s current account. During the order process, it is possible to order a new card as well as an additional card linked to an existing card.</a:t>
            </a:r>
          </a:p>
          <a:p>
            <a:pPr marL="598170" marR="5080">
              <a:lnSpc>
                <a:spcPct val="116399"/>
              </a:lnSpc>
              <a:spcBef>
                <a:spcPts val="1080"/>
              </a:spcBef>
            </a:pPr>
            <a:r>
              <a:rPr sz="2550" spc="-100" dirty="0" smtClean="0">
                <a:solidFill>
                  <a:srgbClr val="0057C2"/>
                </a:solidFill>
                <a:latin typeface="Microsoft Sans Serif"/>
                <a:cs typeface="Microsoft Sans Serif"/>
              </a:rPr>
              <a:t>SMS</a:t>
            </a:r>
            <a:r>
              <a:rPr sz="2550" spc="-125" dirty="0" smtClean="0">
                <a:solidFill>
                  <a:srgbClr val="0057C2"/>
                </a:solidFill>
                <a:latin typeface="Microsoft Sans Serif"/>
                <a:cs typeface="Microsoft Sans Serif"/>
              </a:rPr>
              <a:t> </a:t>
            </a:r>
            <a:r>
              <a:rPr lang="en-US" sz="2550" spc="-10" dirty="0" smtClean="0">
                <a:solidFill>
                  <a:srgbClr val="0057C2"/>
                </a:solidFill>
                <a:latin typeface="Microsoft Sans Serif"/>
                <a:cs typeface="Microsoft Sans Serif"/>
              </a:rPr>
              <a:t>notification</a:t>
            </a:r>
            <a:r>
              <a:rPr sz="2550" spc="-10" dirty="0" smtClean="0">
                <a:solidFill>
                  <a:srgbClr val="0057C2"/>
                </a:solidFill>
                <a:latin typeface="Microsoft Sans Serif"/>
                <a:cs typeface="Microsoft Sans Serif"/>
              </a:rPr>
              <a:t>. </a:t>
            </a:r>
            <a:endParaRPr lang="en-US" sz="2550" spc="-10" dirty="0" smtClean="0">
              <a:solidFill>
                <a:srgbClr val="0057C2"/>
              </a:solidFill>
              <a:latin typeface="Microsoft Sans Serif"/>
              <a:cs typeface="Microsoft Sans Serif"/>
            </a:endParaRPr>
          </a:p>
          <a:p>
            <a:pPr marL="598170" marR="3754120">
              <a:lnSpc>
                <a:spcPct val="116399"/>
              </a:lnSpc>
            </a:pPr>
            <a:r>
              <a:rPr lang="en-US" sz="2550" dirty="0" smtClean="0">
                <a:solidFill>
                  <a:srgbClr val="0057C2"/>
                </a:solidFill>
                <a:latin typeface="Microsoft Sans Serif"/>
                <a:cs typeface="Microsoft Sans Serif"/>
              </a:rPr>
              <a:t>Urgent card orders</a:t>
            </a:r>
            <a:r>
              <a:rPr sz="2550" spc="-10" dirty="0" smtClean="0">
                <a:solidFill>
                  <a:srgbClr val="0057C2"/>
                </a:solidFill>
                <a:latin typeface="Microsoft Sans Serif"/>
                <a:cs typeface="Microsoft Sans Serif"/>
              </a:rPr>
              <a:t>.</a:t>
            </a:r>
            <a:endParaRPr sz="2550" dirty="0">
              <a:latin typeface="Microsoft Sans Serif"/>
              <a:cs typeface="Microsoft Sans Serif"/>
            </a:endParaRPr>
          </a:p>
          <a:p>
            <a:pPr marL="598170" marR="107314">
              <a:lnSpc>
                <a:spcPct val="116399"/>
              </a:lnSpc>
            </a:pPr>
            <a:r>
              <a:rPr lang="en-US" sz="2550" spc="75" dirty="0" smtClean="0">
                <a:solidFill>
                  <a:srgbClr val="0057C2"/>
                </a:solidFill>
                <a:latin typeface="Microsoft Sans Serif"/>
                <a:cs typeface="Microsoft Sans Serif"/>
              </a:rPr>
              <a:t>Corporate/Customs card orders are placed on behalf of the authorized representative user.</a:t>
            </a:r>
          </a:p>
          <a:p>
            <a:pPr marL="598170" marR="107314">
              <a:lnSpc>
                <a:spcPct val="116399"/>
              </a:lnSpc>
            </a:pPr>
            <a:r>
              <a:rPr lang="en-US" sz="2550" spc="-20" dirty="0" smtClean="0">
                <a:solidFill>
                  <a:srgbClr val="0057C2"/>
                </a:solidFill>
                <a:latin typeface="Microsoft Sans Serif"/>
                <a:cs typeface="Microsoft Sans Serif"/>
              </a:rPr>
              <a:t>It is possible to place orders for corporate/customs cards in AZN, USD, EUR, and GBP currencies.</a:t>
            </a:r>
            <a:endParaRPr sz="2550" dirty="0">
              <a:latin typeface="Microsoft Sans Serif"/>
              <a:cs typeface="Microsoft Sans Serif"/>
            </a:endParaRPr>
          </a:p>
        </p:txBody>
      </p:sp>
      <p:sp>
        <p:nvSpPr>
          <p:cNvPr id="12" name="object 12"/>
          <p:cNvSpPr/>
          <p:nvPr/>
        </p:nvSpPr>
        <p:spPr>
          <a:xfrm>
            <a:off x="1997276" y="3583507"/>
            <a:ext cx="323215" cy="309880"/>
          </a:xfrm>
          <a:custGeom>
            <a:avLst/>
            <a:gdLst/>
            <a:ahLst/>
            <a:cxnLst/>
            <a:rect l="l" t="t" r="r" b="b"/>
            <a:pathLst>
              <a:path w="323214" h="309879">
                <a:moveTo>
                  <a:pt x="262159" y="0"/>
                </a:moveTo>
                <a:lnTo>
                  <a:pt x="248103" y="53560"/>
                </a:lnTo>
                <a:lnTo>
                  <a:pt x="228067" y="102613"/>
                </a:lnTo>
                <a:lnTo>
                  <a:pt x="203472" y="146060"/>
                </a:lnTo>
                <a:lnTo>
                  <a:pt x="175742" y="182805"/>
                </a:lnTo>
                <a:lnTo>
                  <a:pt x="146297" y="211748"/>
                </a:lnTo>
                <a:lnTo>
                  <a:pt x="116561" y="231793"/>
                </a:lnTo>
                <a:lnTo>
                  <a:pt x="109976" y="227391"/>
                </a:lnTo>
                <a:lnTo>
                  <a:pt x="100506" y="220032"/>
                </a:lnTo>
                <a:lnTo>
                  <a:pt x="89608" y="210313"/>
                </a:lnTo>
                <a:lnTo>
                  <a:pt x="78741" y="198831"/>
                </a:lnTo>
                <a:lnTo>
                  <a:pt x="60134" y="206150"/>
                </a:lnTo>
                <a:lnTo>
                  <a:pt x="41062" y="213272"/>
                </a:lnTo>
                <a:lnTo>
                  <a:pt x="21145" y="219689"/>
                </a:lnTo>
                <a:lnTo>
                  <a:pt x="0" y="224893"/>
                </a:lnTo>
                <a:lnTo>
                  <a:pt x="18088" y="246991"/>
                </a:lnTo>
                <a:lnTo>
                  <a:pt x="49722" y="278354"/>
                </a:lnTo>
                <a:lnTo>
                  <a:pt x="88155" y="304435"/>
                </a:lnTo>
                <a:lnTo>
                  <a:pt x="112047" y="309523"/>
                </a:lnTo>
                <a:lnTo>
                  <a:pt x="136361" y="307250"/>
                </a:lnTo>
                <a:lnTo>
                  <a:pt x="199018" y="268455"/>
                </a:lnTo>
                <a:lnTo>
                  <a:pt x="233601" y="234693"/>
                </a:lnTo>
                <a:lnTo>
                  <a:pt x="263179" y="196916"/>
                </a:lnTo>
                <a:lnTo>
                  <a:pt x="287880" y="155828"/>
                </a:lnTo>
                <a:lnTo>
                  <a:pt x="307832" y="112132"/>
                </a:lnTo>
                <a:lnTo>
                  <a:pt x="323162" y="66532"/>
                </a:lnTo>
                <a:lnTo>
                  <a:pt x="262159" y="0"/>
                </a:lnTo>
                <a:close/>
              </a:path>
            </a:pathLst>
          </a:custGeom>
          <a:solidFill>
            <a:srgbClr val="0057C2"/>
          </a:solidFill>
        </p:spPr>
        <p:txBody>
          <a:bodyPr wrap="square" lIns="0" tIns="0" rIns="0" bIns="0" rtlCol="0"/>
          <a:lstStyle/>
          <a:p>
            <a:endParaRPr/>
          </a:p>
        </p:txBody>
      </p:sp>
      <p:sp>
        <p:nvSpPr>
          <p:cNvPr id="13" name="object 13"/>
          <p:cNvSpPr/>
          <p:nvPr/>
        </p:nvSpPr>
        <p:spPr>
          <a:xfrm>
            <a:off x="2067368" y="5479959"/>
            <a:ext cx="323215" cy="309880"/>
          </a:xfrm>
          <a:custGeom>
            <a:avLst/>
            <a:gdLst/>
            <a:ahLst/>
            <a:cxnLst/>
            <a:rect l="l" t="t" r="r" b="b"/>
            <a:pathLst>
              <a:path w="323214" h="309879">
                <a:moveTo>
                  <a:pt x="262159" y="0"/>
                </a:moveTo>
                <a:lnTo>
                  <a:pt x="248103" y="53560"/>
                </a:lnTo>
                <a:lnTo>
                  <a:pt x="228067" y="102613"/>
                </a:lnTo>
                <a:lnTo>
                  <a:pt x="203472" y="146060"/>
                </a:lnTo>
                <a:lnTo>
                  <a:pt x="175742" y="182805"/>
                </a:lnTo>
                <a:lnTo>
                  <a:pt x="146297" y="211748"/>
                </a:lnTo>
                <a:lnTo>
                  <a:pt x="116561" y="231793"/>
                </a:lnTo>
                <a:lnTo>
                  <a:pt x="109976" y="227391"/>
                </a:lnTo>
                <a:lnTo>
                  <a:pt x="100506" y="220032"/>
                </a:lnTo>
                <a:lnTo>
                  <a:pt x="89608" y="210313"/>
                </a:lnTo>
                <a:lnTo>
                  <a:pt x="78741" y="198831"/>
                </a:lnTo>
                <a:lnTo>
                  <a:pt x="60134" y="206150"/>
                </a:lnTo>
                <a:lnTo>
                  <a:pt x="41062" y="213272"/>
                </a:lnTo>
                <a:lnTo>
                  <a:pt x="21145" y="219689"/>
                </a:lnTo>
                <a:lnTo>
                  <a:pt x="0" y="224893"/>
                </a:lnTo>
                <a:lnTo>
                  <a:pt x="18088" y="246991"/>
                </a:lnTo>
                <a:lnTo>
                  <a:pt x="49722" y="278354"/>
                </a:lnTo>
                <a:lnTo>
                  <a:pt x="88155" y="304435"/>
                </a:lnTo>
                <a:lnTo>
                  <a:pt x="112047" y="309523"/>
                </a:lnTo>
                <a:lnTo>
                  <a:pt x="136361" y="307250"/>
                </a:lnTo>
                <a:lnTo>
                  <a:pt x="199018" y="268455"/>
                </a:lnTo>
                <a:lnTo>
                  <a:pt x="233601" y="234693"/>
                </a:lnTo>
                <a:lnTo>
                  <a:pt x="263179" y="196916"/>
                </a:lnTo>
                <a:lnTo>
                  <a:pt x="287880" y="155828"/>
                </a:lnTo>
                <a:lnTo>
                  <a:pt x="307832" y="112132"/>
                </a:lnTo>
                <a:lnTo>
                  <a:pt x="323162" y="66532"/>
                </a:lnTo>
                <a:lnTo>
                  <a:pt x="262159" y="0"/>
                </a:lnTo>
                <a:close/>
              </a:path>
            </a:pathLst>
          </a:custGeom>
          <a:solidFill>
            <a:srgbClr val="0057C2"/>
          </a:solidFill>
        </p:spPr>
        <p:txBody>
          <a:bodyPr wrap="square" lIns="0" tIns="0" rIns="0" bIns="0" rtlCol="0"/>
          <a:lstStyle/>
          <a:p>
            <a:endParaRPr/>
          </a:p>
        </p:txBody>
      </p:sp>
      <p:sp>
        <p:nvSpPr>
          <p:cNvPr id="14" name="object 14"/>
          <p:cNvSpPr/>
          <p:nvPr/>
        </p:nvSpPr>
        <p:spPr>
          <a:xfrm>
            <a:off x="2067368" y="5940678"/>
            <a:ext cx="323215" cy="309880"/>
          </a:xfrm>
          <a:custGeom>
            <a:avLst/>
            <a:gdLst/>
            <a:ahLst/>
            <a:cxnLst/>
            <a:rect l="l" t="t" r="r" b="b"/>
            <a:pathLst>
              <a:path w="323214" h="309879">
                <a:moveTo>
                  <a:pt x="262159" y="0"/>
                </a:moveTo>
                <a:lnTo>
                  <a:pt x="248103" y="53560"/>
                </a:lnTo>
                <a:lnTo>
                  <a:pt x="228067" y="102613"/>
                </a:lnTo>
                <a:lnTo>
                  <a:pt x="203472" y="146060"/>
                </a:lnTo>
                <a:lnTo>
                  <a:pt x="175742" y="182805"/>
                </a:lnTo>
                <a:lnTo>
                  <a:pt x="146297" y="211748"/>
                </a:lnTo>
                <a:lnTo>
                  <a:pt x="116561" y="231793"/>
                </a:lnTo>
                <a:lnTo>
                  <a:pt x="109976" y="227391"/>
                </a:lnTo>
                <a:lnTo>
                  <a:pt x="100506" y="220032"/>
                </a:lnTo>
                <a:lnTo>
                  <a:pt x="89608" y="210313"/>
                </a:lnTo>
                <a:lnTo>
                  <a:pt x="78741" y="198831"/>
                </a:lnTo>
                <a:lnTo>
                  <a:pt x="60134" y="206150"/>
                </a:lnTo>
                <a:lnTo>
                  <a:pt x="41062" y="213272"/>
                </a:lnTo>
                <a:lnTo>
                  <a:pt x="21145" y="219689"/>
                </a:lnTo>
                <a:lnTo>
                  <a:pt x="0" y="224893"/>
                </a:lnTo>
                <a:lnTo>
                  <a:pt x="18088" y="246991"/>
                </a:lnTo>
                <a:lnTo>
                  <a:pt x="49722" y="278354"/>
                </a:lnTo>
                <a:lnTo>
                  <a:pt x="88155" y="304435"/>
                </a:lnTo>
                <a:lnTo>
                  <a:pt x="112047" y="309523"/>
                </a:lnTo>
                <a:lnTo>
                  <a:pt x="136361" y="307250"/>
                </a:lnTo>
                <a:lnTo>
                  <a:pt x="199018" y="268455"/>
                </a:lnTo>
                <a:lnTo>
                  <a:pt x="233601" y="234693"/>
                </a:lnTo>
                <a:lnTo>
                  <a:pt x="263179" y="196916"/>
                </a:lnTo>
                <a:lnTo>
                  <a:pt x="287880" y="155828"/>
                </a:lnTo>
                <a:lnTo>
                  <a:pt x="307832" y="112132"/>
                </a:lnTo>
                <a:lnTo>
                  <a:pt x="323162" y="66532"/>
                </a:lnTo>
                <a:lnTo>
                  <a:pt x="262159" y="0"/>
                </a:lnTo>
                <a:close/>
              </a:path>
            </a:pathLst>
          </a:custGeom>
          <a:solidFill>
            <a:srgbClr val="0057C2"/>
          </a:solidFill>
        </p:spPr>
        <p:txBody>
          <a:bodyPr wrap="square" lIns="0" tIns="0" rIns="0" bIns="0" rtlCol="0"/>
          <a:lstStyle/>
          <a:p>
            <a:endParaRPr/>
          </a:p>
        </p:txBody>
      </p:sp>
      <p:sp>
        <p:nvSpPr>
          <p:cNvPr id="15" name="object 15"/>
          <p:cNvSpPr/>
          <p:nvPr/>
        </p:nvSpPr>
        <p:spPr>
          <a:xfrm>
            <a:off x="2067368" y="6401387"/>
            <a:ext cx="323215" cy="309880"/>
          </a:xfrm>
          <a:custGeom>
            <a:avLst/>
            <a:gdLst/>
            <a:ahLst/>
            <a:cxnLst/>
            <a:rect l="l" t="t" r="r" b="b"/>
            <a:pathLst>
              <a:path w="323214" h="309879">
                <a:moveTo>
                  <a:pt x="262159" y="0"/>
                </a:moveTo>
                <a:lnTo>
                  <a:pt x="248103" y="53565"/>
                </a:lnTo>
                <a:lnTo>
                  <a:pt x="228067" y="102620"/>
                </a:lnTo>
                <a:lnTo>
                  <a:pt x="203472" y="146070"/>
                </a:lnTo>
                <a:lnTo>
                  <a:pt x="175742" y="182815"/>
                </a:lnTo>
                <a:lnTo>
                  <a:pt x="146297" y="211759"/>
                </a:lnTo>
                <a:lnTo>
                  <a:pt x="116561" y="231804"/>
                </a:lnTo>
                <a:lnTo>
                  <a:pt x="109976" y="227402"/>
                </a:lnTo>
                <a:lnTo>
                  <a:pt x="100506" y="220043"/>
                </a:lnTo>
                <a:lnTo>
                  <a:pt x="89608" y="210324"/>
                </a:lnTo>
                <a:lnTo>
                  <a:pt x="78741" y="198842"/>
                </a:lnTo>
                <a:lnTo>
                  <a:pt x="60134" y="206161"/>
                </a:lnTo>
                <a:lnTo>
                  <a:pt x="41062" y="213282"/>
                </a:lnTo>
                <a:lnTo>
                  <a:pt x="21145" y="219699"/>
                </a:lnTo>
                <a:lnTo>
                  <a:pt x="0" y="224904"/>
                </a:lnTo>
                <a:lnTo>
                  <a:pt x="18088" y="247001"/>
                </a:lnTo>
                <a:lnTo>
                  <a:pt x="49722" y="278365"/>
                </a:lnTo>
                <a:lnTo>
                  <a:pt x="88155" y="304446"/>
                </a:lnTo>
                <a:lnTo>
                  <a:pt x="112047" y="309533"/>
                </a:lnTo>
                <a:lnTo>
                  <a:pt x="136361" y="307261"/>
                </a:lnTo>
                <a:lnTo>
                  <a:pt x="199018" y="268465"/>
                </a:lnTo>
                <a:lnTo>
                  <a:pt x="233601" y="234704"/>
                </a:lnTo>
                <a:lnTo>
                  <a:pt x="263179" y="196927"/>
                </a:lnTo>
                <a:lnTo>
                  <a:pt x="287880" y="155838"/>
                </a:lnTo>
                <a:lnTo>
                  <a:pt x="307832" y="112142"/>
                </a:lnTo>
                <a:lnTo>
                  <a:pt x="323162" y="66542"/>
                </a:lnTo>
                <a:lnTo>
                  <a:pt x="262159" y="0"/>
                </a:lnTo>
                <a:close/>
              </a:path>
            </a:pathLst>
          </a:custGeom>
          <a:solidFill>
            <a:srgbClr val="0057C2"/>
          </a:solidFill>
        </p:spPr>
        <p:txBody>
          <a:bodyPr wrap="square" lIns="0" tIns="0" rIns="0" bIns="0" rtlCol="0"/>
          <a:lstStyle/>
          <a:p>
            <a:endParaRPr/>
          </a:p>
        </p:txBody>
      </p:sp>
      <p:sp>
        <p:nvSpPr>
          <p:cNvPr id="16" name="object 16"/>
          <p:cNvSpPr/>
          <p:nvPr/>
        </p:nvSpPr>
        <p:spPr>
          <a:xfrm>
            <a:off x="2067368" y="7301883"/>
            <a:ext cx="323215" cy="309880"/>
          </a:xfrm>
          <a:custGeom>
            <a:avLst/>
            <a:gdLst/>
            <a:ahLst/>
            <a:cxnLst/>
            <a:rect l="l" t="t" r="r" b="b"/>
            <a:pathLst>
              <a:path w="323214" h="309879">
                <a:moveTo>
                  <a:pt x="262159" y="0"/>
                </a:moveTo>
                <a:lnTo>
                  <a:pt x="248103" y="53565"/>
                </a:lnTo>
                <a:lnTo>
                  <a:pt x="228067" y="102620"/>
                </a:lnTo>
                <a:lnTo>
                  <a:pt x="203472" y="146070"/>
                </a:lnTo>
                <a:lnTo>
                  <a:pt x="175742" y="182815"/>
                </a:lnTo>
                <a:lnTo>
                  <a:pt x="146297" y="211759"/>
                </a:lnTo>
                <a:lnTo>
                  <a:pt x="116561" y="231804"/>
                </a:lnTo>
                <a:lnTo>
                  <a:pt x="109976" y="227402"/>
                </a:lnTo>
                <a:lnTo>
                  <a:pt x="100506" y="220043"/>
                </a:lnTo>
                <a:lnTo>
                  <a:pt x="89608" y="210324"/>
                </a:lnTo>
                <a:lnTo>
                  <a:pt x="78741" y="198842"/>
                </a:lnTo>
                <a:lnTo>
                  <a:pt x="60134" y="206161"/>
                </a:lnTo>
                <a:lnTo>
                  <a:pt x="41062" y="213282"/>
                </a:lnTo>
                <a:lnTo>
                  <a:pt x="21145" y="219699"/>
                </a:lnTo>
                <a:lnTo>
                  <a:pt x="0" y="224904"/>
                </a:lnTo>
                <a:lnTo>
                  <a:pt x="18088" y="247001"/>
                </a:lnTo>
                <a:lnTo>
                  <a:pt x="49722" y="278365"/>
                </a:lnTo>
                <a:lnTo>
                  <a:pt x="88155" y="304446"/>
                </a:lnTo>
                <a:lnTo>
                  <a:pt x="112047" y="309533"/>
                </a:lnTo>
                <a:lnTo>
                  <a:pt x="136361" y="307261"/>
                </a:lnTo>
                <a:lnTo>
                  <a:pt x="199018" y="268465"/>
                </a:lnTo>
                <a:lnTo>
                  <a:pt x="233601" y="234704"/>
                </a:lnTo>
                <a:lnTo>
                  <a:pt x="263179" y="196927"/>
                </a:lnTo>
                <a:lnTo>
                  <a:pt x="287880" y="155838"/>
                </a:lnTo>
                <a:lnTo>
                  <a:pt x="307832" y="112142"/>
                </a:lnTo>
                <a:lnTo>
                  <a:pt x="323162" y="66542"/>
                </a:lnTo>
                <a:lnTo>
                  <a:pt x="262159" y="0"/>
                </a:lnTo>
                <a:close/>
              </a:path>
            </a:pathLst>
          </a:custGeom>
          <a:solidFill>
            <a:srgbClr val="0057C2"/>
          </a:solidFill>
        </p:spPr>
        <p:txBody>
          <a:bodyPr wrap="square" lIns="0" tIns="0" rIns="0" bIns="0" rtlCol="0"/>
          <a:lstStyle/>
          <a:p>
            <a:endParaRPr/>
          </a:p>
        </p:txBody>
      </p:sp>
      <p:pic>
        <p:nvPicPr>
          <p:cNvPr id="17" name="object 17"/>
          <p:cNvPicPr/>
          <p:nvPr/>
        </p:nvPicPr>
        <p:blipFill>
          <a:blip r:embed="rId6" cstate="print"/>
          <a:stretch>
            <a:fillRect/>
          </a:stretch>
        </p:blipFill>
        <p:spPr>
          <a:xfrm>
            <a:off x="11288156" y="6609351"/>
            <a:ext cx="6920712" cy="3806487"/>
          </a:xfrm>
          <a:prstGeom prst="rect">
            <a:avLst/>
          </a:prstGeom>
        </p:spPr>
      </p:pic>
      <p:pic>
        <p:nvPicPr>
          <p:cNvPr id="18" name="object 18"/>
          <p:cNvPicPr/>
          <p:nvPr/>
        </p:nvPicPr>
        <p:blipFill>
          <a:blip r:embed="rId7" cstate="print"/>
          <a:stretch>
            <a:fillRect/>
          </a:stretch>
        </p:blipFill>
        <p:spPr>
          <a:xfrm>
            <a:off x="11287614" y="2131487"/>
            <a:ext cx="6921255" cy="40777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7328" y="0"/>
            <a:ext cx="19677380" cy="11308080"/>
            <a:chOff x="427328" y="0"/>
            <a:chExt cx="19677380" cy="11308080"/>
          </a:xfrm>
        </p:grpSpPr>
        <p:pic>
          <p:nvPicPr>
            <p:cNvPr id="3" name="object 3"/>
            <p:cNvPicPr/>
            <p:nvPr/>
          </p:nvPicPr>
          <p:blipFill>
            <a:blip r:embed="rId2" cstate="print"/>
            <a:stretch>
              <a:fillRect/>
            </a:stretch>
          </p:blipFill>
          <p:spPr>
            <a:xfrm>
              <a:off x="4230224" y="0"/>
              <a:ext cx="15873875" cy="11307914"/>
            </a:xfrm>
            <a:prstGeom prst="rect">
              <a:avLst/>
            </a:prstGeom>
          </p:spPr>
        </p:pic>
        <p:sp>
          <p:nvSpPr>
            <p:cNvPr id="4" name="object 4"/>
            <p:cNvSpPr/>
            <p:nvPr/>
          </p:nvSpPr>
          <p:spPr>
            <a:xfrm>
              <a:off x="680593" y="2020880"/>
              <a:ext cx="18722340" cy="2377440"/>
            </a:xfrm>
            <a:custGeom>
              <a:avLst/>
              <a:gdLst/>
              <a:ahLst/>
              <a:cxnLst/>
              <a:rect l="l" t="t" r="r" b="b"/>
              <a:pathLst>
                <a:path w="18722340" h="2377440">
                  <a:moveTo>
                    <a:pt x="5717514" y="289293"/>
                  </a:moveTo>
                  <a:lnTo>
                    <a:pt x="5713730" y="242366"/>
                  </a:lnTo>
                  <a:lnTo>
                    <a:pt x="5702770" y="197866"/>
                  </a:lnTo>
                  <a:lnTo>
                    <a:pt x="5685231" y="156349"/>
                  </a:lnTo>
                  <a:lnTo>
                    <a:pt x="5661698" y="118452"/>
                  </a:lnTo>
                  <a:lnTo>
                    <a:pt x="5632793" y="84734"/>
                  </a:lnTo>
                  <a:lnTo>
                    <a:pt x="5599074" y="55829"/>
                  </a:lnTo>
                  <a:lnTo>
                    <a:pt x="5561177" y="32296"/>
                  </a:lnTo>
                  <a:lnTo>
                    <a:pt x="5519661" y="14757"/>
                  </a:lnTo>
                  <a:lnTo>
                    <a:pt x="5475148" y="3797"/>
                  </a:lnTo>
                  <a:lnTo>
                    <a:pt x="5428221" y="0"/>
                  </a:lnTo>
                  <a:lnTo>
                    <a:pt x="289293" y="0"/>
                  </a:lnTo>
                  <a:lnTo>
                    <a:pt x="242366" y="3797"/>
                  </a:lnTo>
                  <a:lnTo>
                    <a:pt x="197853" y="14757"/>
                  </a:lnTo>
                  <a:lnTo>
                    <a:pt x="156349" y="32296"/>
                  </a:lnTo>
                  <a:lnTo>
                    <a:pt x="118440" y="55829"/>
                  </a:lnTo>
                  <a:lnTo>
                    <a:pt x="84734" y="84734"/>
                  </a:lnTo>
                  <a:lnTo>
                    <a:pt x="55816" y="118452"/>
                  </a:lnTo>
                  <a:lnTo>
                    <a:pt x="32296" y="156349"/>
                  </a:lnTo>
                  <a:lnTo>
                    <a:pt x="14757" y="197866"/>
                  </a:lnTo>
                  <a:lnTo>
                    <a:pt x="3797" y="242366"/>
                  </a:lnTo>
                  <a:lnTo>
                    <a:pt x="0" y="289293"/>
                  </a:lnTo>
                  <a:lnTo>
                    <a:pt x="0" y="2087613"/>
                  </a:lnTo>
                  <a:lnTo>
                    <a:pt x="3797" y="2134527"/>
                  </a:lnTo>
                  <a:lnTo>
                    <a:pt x="14757" y="2179040"/>
                  </a:lnTo>
                  <a:lnTo>
                    <a:pt x="32296" y="2220544"/>
                  </a:lnTo>
                  <a:lnTo>
                    <a:pt x="55816" y="2258453"/>
                  </a:lnTo>
                  <a:lnTo>
                    <a:pt x="84734" y="2292159"/>
                  </a:lnTo>
                  <a:lnTo>
                    <a:pt x="118440" y="2321077"/>
                  </a:lnTo>
                  <a:lnTo>
                    <a:pt x="156349" y="2344610"/>
                  </a:lnTo>
                  <a:lnTo>
                    <a:pt x="197853" y="2362149"/>
                  </a:lnTo>
                  <a:lnTo>
                    <a:pt x="242366" y="2373109"/>
                  </a:lnTo>
                  <a:lnTo>
                    <a:pt x="289293" y="2376894"/>
                  </a:lnTo>
                  <a:lnTo>
                    <a:pt x="5428221" y="2376894"/>
                  </a:lnTo>
                  <a:lnTo>
                    <a:pt x="5475148" y="2373109"/>
                  </a:lnTo>
                  <a:lnTo>
                    <a:pt x="5519661" y="2362149"/>
                  </a:lnTo>
                  <a:lnTo>
                    <a:pt x="5561177" y="2344610"/>
                  </a:lnTo>
                  <a:lnTo>
                    <a:pt x="5599074" y="2321077"/>
                  </a:lnTo>
                  <a:lnTo>
                    <a:pt x="5632793" y="2292159"/>
                  </a:lnTo>
                  <a:lnTo>
                    <a:pt x="5661698" y="2258453"/>
                  </a:lnTo>
                  <a:lnTo>
                    <a:pt x="5685231" y="2220544"/>
                  </a:lnTo>
                  <a:lnTo>
                    <a:pt x="5702770" y="2179040"/>
                  </a:lnTo>
                  <a:lnTo>
                    <a:pt x="5713730" y="2134527"/>
                  </a:lnTo>
                  <a:lnTo>
                    <a:pt x="5717514" y="2087613"/>
                  </a:lnTo>
                  <a:lnTo>
                    <a:pt x="5717514" y="289293"/>
                  </a:lnTo>
                  <a:close/>
                </a:path>
                <a:path w="18722340" h="2377440">
                  <a:moveTo>
                    <a:pt x="18721947" y="289293"/>
                  </a:moveTo>
                  <a:lnTo>
                    <a:pt x="18718162" y="242366"/>
                  </a:lnTo>
                  <a:lnTo>
                    <a:pt x="18707202" y="197866"/>
                  </a:lnTo>
                  <a:lnTo>
                    <a:pt x="18689663" y="156349"/>
                  </a:lnTo>
                  <a:lnTo>
                    <a:pt x="18666130" y="118452"/>
                  </a:lnTo>
                  <a:lnTo>
                    <a:pt x="18637225" y="84734"/>
                  </a:lnTo>
                  <a:lnTo>
                    <a:pt x="18603519" y="55829"/>
                  </a:lnTo>
                  <a:lnTo>
                    <a:pt x="18565610" y="32296"/>
                  </a:lnTo>
                  <a:lnTo>
                    <a:pt x="18524106" y="14757"/>
                  </a:lnTo>
                  <a:lnTo>
                    <a:pt x="18479580" y="3797"/>
                  </a:lnTo>
                  <a:lnTo>
                    <a:pt x="18432666" y="0"/>
                  </a:lnTo>
                  <a:lnTo>
                    <a:pt x="6299581" y="0"/>
                  </a:lnTo>
                  <a:lnTo>
                    <a:pt x="6252654" y="3797"/>
                  </a:lnTo>
                  <a:lnTo>
                    <a:pt x="6208153" y="14757"/>
                  </a:lnTo>
                  <a:lnTo>
                    <a:pt x="6166637" y="32296"/>
                  </a:lnTo>
                  <a:lnTo>
                    <a:pt x="6128740" y="55829"/>
                  </a:lnTo>
                  <a:lnTo>
                    <a:pt x="6095022" y="84734"/>
                  </a:lnTo>
                  <a:lnTo>
                    <a:pt x="6066117" y="118452"/>
                  </a:lnTo>
                  <a:lnTo>
                    <a:pt x="6042584" y="156349"/>
                  </a:lnTo>
                  <a:lnTo>
                    <a:pt x="6025045" y="197866"/>
                  </a:lnTo>
                  <a:lnTo>
                    <a:pt x="6014085" y="242366"/>
                  </a:lnTo>
                  <a:lnTo>
                    <a:pt x="6010287" y="289293"/>
                  </a:lnTo>
                  <a:lnTo>
                    <a:pt x="6010287" y="2087613"/>
                  </a:lnTo>
                  <a:lnTo>
                    <a:pt x="6014085" y="2134527"/>
                  </a:lnTo>
                  <a:lnTo>
                    <a:pt x="6025045" y="2179040"/>
                  </a:lnTo>
                  <a:lnTo>
                    <a:pt x="6042584" y="2220544"/>
                  </a:lnTo>
                  <a:lnTo>
                    <a:pt x="6066117" y="2258453"/>
                  </a:lnTo>
                  <a:lnTo>
                    <a:pt x="6095022" y="2292159"/>
                  </a:lnTo>
                  <a:lnTo>
                    <a:pt x="6128740" y="2321077"/>
                  </a:lnTo>
                  <a:lnTo>
                    <a:pt x="6166637" y="2344610"/>
                  </a:lnTo>
                  <a:lnTo>
                    <a:pt x="6208153" y="2362149"/>
                  </a:lnTo>
                  <a:lnTo>
                    <a:pt x="6252654" y="2373109"/>
                  </a:lnTo>
                  <a:lnTo>
                    <a:pt x="6299581" y="2376894"/>
                  </a:lnTo>
                  <a:lnTo>
                    <a:pt x="18432666" y="2376894"/>
                  </a:lnTo>
                  <a:lnTo>
                    <a:pt x="18479580" y="2373109"/>
                  </a:lnTo>
                  <a:lnTo>
                    <a:pt x="18524106" y="2362149"/>
                  </a:lnTo>
                  <a:lnTo>
                    <a:pt x="18565610" y="2344610"/>
                  </a:lnTo>
                  <a:lnTo>
                    <a:pt x="18603519" y="2321077"/>
                  </a:lnTo>
                  <a:lnTo>
                    <a:pt x="18637225" y="2292159"/>
                  </a:lnTo>
                  <a:lnTo>
                    <a:pt x="18666130" y="2258453"/>
                  </a:lnTo>
                  <a:lnTo>
                    <a:pt x="18689663" y="2220544"/>
                  </a:lnTo>
                  <a:lnTo>
                    <a:pt x="18707202" y="2179040"/>
                  </a:lnTo>
                  <a:lnTo>
                    <a:pt x="18718162" y="2134527"/>
                  </a:lnTo>
                  <a:lnTo>
                    <a:pt x="18721947" y="2087613"/>
                  </a:lnTo>
                  <a:lnTo>
                    <a:pt x="18721947" y="289293"/>
                  </a:lnTo>
                  <a:close/>
                </a:path>
              </a:pathLst>
            </a:custGeom>
            <a:solidFill>
              <a:srgbClr val="0095B9">
                <a:alpha val="9999"/>
              </a:srgbClr>
            </a:solidFill>
          </p:spPr>
          <p:txBody>
            <a:bodyPr wrap="square" lIns="0" tIns="0" rIns="0" bIns="0" rtlCol="0"/>
            <a:lstStyle/>
            <a:p>
              <a:endParaRPr/>
            </a:p>
          </p:txBody>
        </p:sp>
        <p:sp>
          <p:nvSpPr>
            <p:cNvPr id="5" name="object 5"/>
            <p:cNvSpPr/>
            <p:nvPr/>
          </p:nvSpPr>
          <p:spPr>
            <a:xfrm>
              <a:off x="1822163" y="1460766"/>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7592716" y="570617"/>
              <a:ext cx="1538565" cy="695755"/>
            </a:xfrm>
            <a:prstGeom prst="rect">
              <a:avLst/>
            </a:prstGeom>
          </p:spPr>
        </p:pic>
        <p:sp>
          <p:nvSpPr>
            <p:cNvPr id="7" name="object 7"/>
            <p:cNvSpPr/>
            <p:nvPr/>
          </p:nvSpPr>
          <p:spPr>
            <a:xfrm>
              <a:off x="427328" y="445254"/>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8" name="object 8"/>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5085">
              <a:lnSpc>
                <a:spcPct val="100000"/>
              </a:lnSpc>
              <a:spcBef>
                <a:spcPts val="125"/>
              </a:spcBef>
            </a:pPr>
            <a:r>
              <a:rPr spc="105" dirty="0"/>
              <a:t>Bank</a:t>
            </a:r>
            <a:r>
              <a:rPr spc="-254" dirty="0"/>
              <a:t> </a:t>
            </a:r>
            <a:r>
              <a:rPr lang="en-US" spc="180" dirty="0" smtClean="0"/>
              <a:t>cards</a:t>
            </a:r>
            <a:endParaRPr spc="180" dirty="0"/>
          </a:p>
        </p:txBody>
      </p:sp>
      <p:sp>
        <p:nvSpPr>
          <p:cNvPr id="9" name="object 9"/>
          <p:cNvSpPr txBox="1"/>
          <p:nvPr/>
        </p:nvSpPr>
        <p:spPr>
          <a:xfrm>
            <a:off x="1128626" y="2564070"/>
            <a:ext cx="4799330" cy="1466812"/>
          </a:xfrm>
          <a:prstGeom prst="rect">
            <a:avLst/>
          </a:prstGeom>
        </p:spPr>
        <p:txBody>
          <a:bodyPr vert="horz" wrap="square" lIns="0" tIns="12065" rIns="0" bIns="0" rtlCol="0">
            <a:spAutoFit/>
          </a:bodyPr>
          <a:lstStyle/>
          <a:p>
            <a:pPr marL="12700" marR="5080">
              <a:lnSpc>
                <a:spcPct val="118000"/>
              </a:lnSpc>
              <a:spcBef>
                <a:spcPts val="95"/>
              </a:spcBef>
            </a:pPr>
            <a:r>
              <a:rPr lang="en-US" sz="2050" spc="50" dirty="0" smtClean="0">
                <a:solidFill>
                  <a:srgbClr val="0057C2"/>
                </a:solidFill>
                <a:latin typeface="Microsoft Sans Serif"/>
                <a:cs typeface="Microsoft Sans Serif"/>
              </a:rPr>
              <a:t>Between my accounts, within the bank, domestic (within the country), domestic (foreign currency),Tax and VAT transfers.</a:t>
            </a:r>
            <a:endParaRPr sz="2050" dirty="0">
              <a:latin typeface="Microsoft Sans Serif"/>
              <a:cs typeface="Microsoft Sans Serif"/>
            </a:endParaRPr>
          </a:p>
        </p:txBody>
      </p:sp>
      <p:sp>
        <p:nvSpPr>
          <p:cNvPr id="10" name="object 10"/>
          <p:cNvSpPr/>
          <p:nvPr/>
        </p:nvSpPr>
        <p:spPr>
          <a:xfrm>
            <a:off x="680593" y="4659546"/>
            <a:ext cx="18722340" cy="5790565"/>
          </a:xfrm>
          <a:custGeom>
            <a:avLst/>
            <a:gdLst/>
            <a:ahLst/>
            <a:cxnLst/>
            <a:rect l="l" t="t" r="r" b="b"/>
            <a:pathLst>
              <a:path w="18722340" h="5790565">
                <a:moveTo>
                  <a:pt x="5717514" y="289293"/>
                </a:moveTo>
                <a:lnTo>
                  <a:pt x="5713730" y="242366"/>
                </a:lnTo>
                <a:lnTo>
                  <a:pt x="5702770" y="197853"/>
                </a:lnTo>
                <a:lnTo>
                  <a:pt x="5685231" y="156349"/>
                </a:lnTo>
                <a:lnTo>
                  <a:pt x="5661698" y="118440"/>
                </a:lnTo>
                <a:lnTo>
                  <a:pt x="5632793" y="84734"/>
                </a:lnTo>
                <a:lnTo>
                  <a:pt x="5599074" y="55816"/>
                </a:lnTo>
                <a:lnTo>
                  <a:pt x="5561177" y="32296"/>
                </a:lnTo>
                <a:lnTo>
                  <a:pt x="5519661" y="14757"/>
                </a:lnTo>
                <a:lnTo>
                  <a:pt x="5475148" y="3784"/>
                </a:lnTo>
                <a:lnTo>
                  <a:pt x="5428221" y="0"/>
                </a:lnTo>
                <a:lnTo>
                  <a:pt x="289293" y="0"/>
                </a:lnTo>
                <a:lnTo>
                  <a:pt x="242366" y="3784"/>
                </a:lnTo>
                <a:lnTo>
                  <a:pt x="197853" y="14757"/>
                </a:lnTo>
                <a:lnTo>
                  <a:pt x="156349" y="32296"/>
                </a:lnTo>
                <a:lnTo>
                  <a:pt x="118440" y="55816"/>
                </a:lnTo>
                <a:lnTo>
                  <a:pt x="84734" y="84734"/>
                </a:lnTo>
                <a:lnTo>
                  <a:pt x="55816" y="118440"/>
                </a:lnTo>
                <a:lnTo>
                  <a:pt x="32296" y="156349"/>
                </a:lnTo>
                <a:lnTo>
                  <a:pt x="14757" y="197853"/>
                </a:lnTo>
                <a:lnTo>
                  <a:pt x="3797" y="242366"/>
                </a:lnTo>
                <a:lnTo>
                  <a:pt x="0" y="289293"/>
                </a:lnTo>
                <a:lnTo>
                  <a:pt x="0" y="1354645"/>
                </a:lnTo>
                <a:lnTo>
                  <a:pt x="3797" y="1401559"/>
                </a:lnTo>
                <a:lnTo>
                  <a:pt x="14757" y="1446072"/>
                </a:lnTo>
                <a:lnTo>
                  <a:pt x="32296" y="1487589"/>
                </a:lnTo>
                <a:lnTo>
                  <a:pt x="55816" y="1525485"/>
                </a:lnTo>
                <a:lnTo>
                  <a:pt x="84734" y="1559204"/>
                </a:lnTo>
                <a:lnTo>
                  <a:pt x="118440" y="1588109"/>
                </a:lnTo>
                <a:lnTo>
                  <a:pt x="156349" y="1611642"/>
                </a:lnTo>
                <a:lnTo>
                  <a:pt x="197853" y="1629181"/>
                </a:lnTo>
                <a:lnTo>
                  <a:pt x="242366" y="1640141"/>
                </a:lnTo>
                <a:lnTo>
                  <a:pt x="289293" y="1643926"/>
                </a:lnTo>
                <a:lnTo>
                  <a:pt x="5428221" y="1643926"/>
                </a:lnTo>
                <a:lnTo>
                  <a:pt x="5475148" y="1640141"/>
                </a:lnTo>
                <a:lnTo>
                  <a:pt x="5519661" y="1629181"/>
                </a:lnTo>
                <a:lnTo>
                  <a:pt x="5561177" y="1611642"/>
                </a:lnTo>
                <a:lnTo>
                  <a:pt x="5599074" y="1588109"/>
                </a:lnTo>
                <a:lnTo>
                  <a:pt x="5632793" y="1559204"/>
                </a:lnTo>
                <a:lnTo>
                  <a:pt x="5661698" y="1525485"/>
                </a:lnTo>
                <a:lnTo>
                  <a:pt x="5685231" y="1487589"/>
                </a:lnTo>
                <a:lnTo>
                  <a:pt x="5702770" y="1446072"/>
                </a:lnTo>
                <a:lnTo>
                  <a:pt x="5713730" y="1401559"/>
                </a:lnTo>
                <a:lnTo>
                  <a:pt x="5717514" y="1354645"/>
                </a:lnTo>
                <a:lnTo>
                  <a:pt x="5717514" y="289293"/>
                </a:lnTo>
                <a:close/>
              </a:path>
              <a:path w="18722340" h="5790565">
                <a:moveTo>
                  <a:pt x="5720613" y="3566680"/>
                </a:moveTo>
                <a:lnTo>
                  <a:pt x="5716829" y="3519754"/>
                </a:lnTo>
                <a:lnTo>
                  <a:pt x="5705868" y="3475240"/>
                </a:lnTo>
                <a:lnTo>
                  <a:pt x="5688330" y="3433737"/>
                </a:lnTo>
                <a:lnTo>
                  <a:pt x="5664797" y="3395827"/>
                </a:lnTo>
                <a:lnTo>
                  <a:pt x="5635879" y="3362121"/>
                </a:lnTo>
                <a:lnTo>
                  <a:pt x="5602173" y="3333204"/>
                </a:lnTo>
                <a:lnTo>
                  <a:pt x="5564276" y="3309683"/>
                </a:lnTo>
                <a:lnTo>
                  <a:pt x="5522760" y="3292144"/>
                </a:lnTo>
                <a:lnTo>
                  <a:pt x="5478246" y="3281172"/>
                </a:lnTo>
                <a:lnTo>
                  <a:pt x="5431320" y="3277387"/>
                </a:lnTo>
                <a:lnTo>
                  <a:pt x="292404" y="3277387"/>
                </a:lnTo>
                <a:lnTo>
                  <a:pt x="245478" y="3281172"/>
                </a:lnTo>
                <a:lnTo>
                  <a:pt x="200964" y="3292144"/>
                </a:lnTo>
                <a:lnTo>
                  <a:pt x="159448" y="3309683"/>
                </a:lnTo>
                <a:lnTo>
                  <a:pt x="121539" y="3333204"/>
                </a:lnTo>
                <a:lnTo>
                  <a:pt x="87833" y="3362121"/>
                </a:lnTo>
                <a:lnTo>
                  <a:pt x="58915" y="3395827"/>
                </a:lnTo>
                <a:lnTo>
                  <a:pt x="35394" y="3433737"/>
                </a:lnTo>
                <a:lnTo>
                  <a:pt x="17856" y="3475240"/>
                </a:lnTo>
                <a:lnTo>
                  <a:pt x="6883" y="3519754"/>
                </a:lnTo>
                <a:lnTo>
                  <a:pt x="3098" y="3566680"/>
                </a:lnTo>
                <a:lnTo>
                  <a:pt x="3098" y="4265549"/>
                </a:lnTo>
                <a:lnTo>
                  <a:pt x="6883" y="4312475"/>
                </a:lnTo>
                <a:lnTo>
                  <a:pt x="17856" y="4356989"/>
                </a:lnTo>
                <a:lnTo>
                  <a:pt x="35394" y="4398492"/>
                </a:lnTo>
                <a:lnTo>
                  <a:pt x="58915" y="4436402"/>
                </a:lnTo>
                <a:lnTo>
                  <a:pt x="87833" y="4470108"/>
                </a:lnTo>
                <a:lnTo>
                  <a:pt x="121539" y="4499026"/>
                </a:lnTo>
                <a:lnTo>
                  <a:pt x="159448" y="4522546"/>
                </a:lnTo>
                <a:lnTo>
                  <a:pt x="200964" y="4540085"/>
                </a:lnTo>
                <a:lnTo>
                  <a:pt x="245478" y="4551057"/>
                </a:lnTo>
                <a:lnTo>
                  <a:pt x="292404" y="4554842"/>
                </a:lnTo>
                <a:lnTo>
                  <a:pt x="5431320" y="4554842"/>
                </a:lnTo>
                <a:lnTo>
                  <a:pt x="5478246" y="4551057"/>
                </a:lnTo>
                <a:lnTo>
                  <a:pt x="5522760" y="4540085"/>
                </a:lnTo>
                <a:lnTo>
                  <a:pt x="5564276" y="4522546"/>
                </a:lnTo>
                <a:lnTo>
                  <a:pt x="5602173" y="4499026"/>
                </a:lnTo>
                <a:lnTo>
                  <a:pt x="5635879" y="4470108"/>
                </a:lnTo>
                <a:lnTo>
                  <a:pt x="5664797" y="4436402"/>
                </a:lnTo>
                <a:lnTo>
                  <a:pt x="5688330" y="4398492"/>
                </a:lnTo>
                <a:lnTo>
                  <a:pt x="5705868" y="4356989"/>
                </a:lnTo>
                <a:lnTo>
                  <a:pt x="5716829" y="4312475"/>
                </a:lnTo>
                <a:lnTo>
                  <a:pt x="5720613" y="4265549"/>
                </a:lnTo>
                <a:lnTo>
                  <a:pt x="5720613" y="3566680"/>
                </a:lnTo>
                <a:close/>
              </a:path>
              <a:path w="18722340" h="5790565">
                <a:moveTo>
                  <a:pt x="5720613" y="2111222"/>
                </a:moveTo>
                <a:lnTo>
                  <a:pt x="5716829" y="2064308"/>
                </a:lnTo>
                <a:lnTo>
                  <a:pt x="5705868" y="2019795"/>
                </a:lnTo>
                <a:lnTo>
                  <a:pt x="5688330" y="1978279"/>
                </a:lnTo>
                <a:lnTo>
                  <a:pt x="5664797" y="1940382"/>
                </a:lnTo>
                <a:lnTo>
                  <a:pt x="5635879" y="1906663"/>
                </a:lnTo>
                <a:lnTo>
                  <a:pt x="5602173" y="1877758"/>
                </a:lnTo>
                <a:lnTo>
                  <a:pt x="5564276" y="1854225"/>
                </a:lnTo>
                <a:lnTo>
                  <a:pt x="5522760" y="1836686"/>
                </a:lnTo>
                <a:lnTo>
                  <a:pt x="5478246" y="1825726"/>
                </a:lnTo>
                <a:lnTo>
                  <a:pt x="5431320" y="1821942"/>
                </a:lnTo>
                <a:lnTo>
                  <a:pt x="292404" y="1821942"/>
                </a:lnTo>
                <a:lnTo>
                  <a:pt x="245478" y="1825726"/>
                </a:lnTo>
                <a:lnTo>
                  <a:pt x="200964" y="1836686"/>
                </a:lnTo>
                <a:lnTo>
                  <a:pt x="159448" y="1854225"/>
                </a:lnTo>
                <a:lnTo>
                  <a:pt x="121539" y="1877758"/>
                </a:lnTo>
                <a:lnTo>
                  <a:pt x="87833" y="1906663"/>
                </a:lnTo>
                <a:lnTo>
                  <a:pt x="58915" y="1940382"/>
                </a:lnTo>
                <a:lnTo>
                  <a:pt x="35394" y="1978279"/>
                </a:lnTo>
                <a:lnTo>
                  <a:pt x="17856" y="2019795"/>
                </a:lnTo>
                <a:lnTo>
                  <a:pt x="6883" y="2064308"/>
                </a:lnTo>
                <a:lnTo>
                  <a:pt x="3098" y="2111222"/>
                </a:lnTo>
                <a:lnTo>
                  <a:pt x="3098" y="2810091"/>
                </a:lnTo>
                <a:lnTo>
                  <a:pt x="6883" y="2857017"/>
                </a:lnTo>
                <a:lnTo>
                  <a:pt x="17856" y="2901531"/>
                </a:lnTo>
                <a:lnTo>
                  <a:pt x="35394" y="2943034"/>
                </a:lnTo>
                <a:lnTo>
                  <a:pt x="58915" y="2980944"/>
                </a:lnTo>
                <a:lnTo>
                  <a:pt x="87833" y="3014649"/>
                </a:lnTo>
                <a:lnTo>
                  <a:pt x="121539" y="3043567"/>
                </a:lnTo>
                <a:lnTo>
                  <a:pt x="159448" y="3067088"/>
                </a:lnTo>
                <a:lnTo>
                  <a:pt x="200964" y="3084639"/>
                </a:lnTo>
                <a:lnTo>
                  <a:pt x="245478" y="3095599"/>
                </a:lnTo>
                <a:lnTo>
                  <a:pt x="292404" y="3099384"/>
                </a:lnTo>
                <a:lnTo>
                  <a:pt x="5431320" y="3099384"/>
                </a:lnTo>
                <a:lnTo>
                  <a:pt x="5478246" y="3095599"/>
                </a:lnTo>
                <a:lnTo>
                  <a:pt x="5522760" y="3084639"/>
                </a:lnTo>
                <a:lnTo>
                  <a:pt x="5564276" y="3067088"/>
                </a:lnTo>
                <a:lnTo>
                  <a:pt x="5602173" y="3043567"/>
                </a:lnTo>
                <a:lnTo>
                  <a:pt x="5635879" y="3014649"/>
                </a:lnTo>
                <a:lnTo>
                  <a:pt x="5664797" y="2980944"/>
                </a:lnTo>
                <a:lnTo>
                  <a:pt x="5688330" y="2943034"/>
                </a:lnTo>
                <a:lnTo>
                  <a:pt x="5705868" y="2901531"/>
                </a:lnTo>
                <a:lnTo>
                  <a:pt x="5716829" y="2857017"/>
                </a:lnTo>
                <a:lnTo>
                  <a:pt x="5720613" y="2810091"/>
                </a:lnTo>
                <a:lnTo>
                  <a:pt x="5720613" y="2111222"/>
                </a:lnTo>
                <a:close/>
              </a:path>
              <a:path w="18722340" h="5790565">
                <a:moveTo>
                  <a:pt x="5779935" y="5032603"/>
                </a:moveTo>
                <a:lnTo>
                  <a:pt x="5776150" y="4985677"/>
                </a:lnTo>
                <a:lnTo>
                  <a:pt x="5765190" y="4941163"/>
                </a:lnTo>
                <a:lnTo>
                  <a:pt x="5747651" y="4899660"/>
                </a:lnTo>
                <a:lnTo>
                  <a:pt x="5724118" y="4861750"/>
                </a:lnTo>
                <a:lnTo>
                  <a:pt x="5695200" y="4828044"/>
                </a:lnTo>
                <a:lnTo>
                  <a:pt x="5661495" y="4799127"/>
                </a:lnTo>
                <a:lnTo>
                  <a:pt x="5623598" y="4775606"/>
                </a:lnTo>
                <a:lnTo>
                  <a:pt x="5582082" y="4758067"/>
                </a:lnTo>
                <a:lnTo>
                  <a:pt x="5537568" y="4747095"/>
                </a:lnTo>
                <a:lnTo>
                  <a:pt x="5490642" y="4743310"/>
                </a:lnTo>
                <a:lnTo>
                  <a:pt x="351713" y="4743310"/>
                </a:lnTo>
                <a:lnTo>
                  <a:pt x="304787" y="4747095"/>
                </a:lnTo>
                <a:lnTo>
                  <a:pt x="260273" y="4758067"/>
                </a:lnTo>
                <a:lnTo>
                  <a:pt x="218770" y="4775606"/>
                </a:lnTo>
                <a:lnTo>
                  <a:pt x="180860" y="4799127"/>
                </a:lnTo>
                <a:lnTo>
                  <a:pt x="147154" y="4828044"/>
                </a:lnTo>
                <a:lnTo>
                  <a:pt x="118237" y="4861750"/>
                </a:lnTo>
                <a:lnTo>
                  <a:pt x="94716" y="4899660"/>
                </a:lnTo>
                <a:lnTo>
                  <a:pt x="77177" y="4941163"/>
                </a:lnTo>
                <a:lnTo>
                  <a:pt x="66205" y="4985677"/>
                </a:lnTo>
                <a:lnTo>
                  <a:pt x="62420" y="5032603"/>
                </a:lnTo>
                <a:lnTo>
                  <a:pt x="62420" y="5501106"/>
                </a:lnTo>
                <a:lnTo>
                  <a:pt x="66205" y="5548033"/>
                </a:lnTo>
                <a:lnTo>
                  <a:pt x="77177" y="5592546"/>
                </a:lnTo>
                <a:lnTo>
                  <a:pt x="94716" y="5634050"/>
                </a:lnTo>
                <a:lnTo>
                  <a:pt x="118237" y="5671959"/>
                </a:lnTo>
                <a:lnTo>
                  <a:pt x="147154" y="5705665"/>
                </a:lnTo>
                <a:lnTo>
                  <a:pt x="180860" y="5734583"/>
                </a:lnTo>
                <a:lnTo>
                  <a:pt x="218770" y="5758116"/>
                </a:lnTo>
                <a:lnTo>
                  <a:pt x="260273" y="5775655"/>
                </a:lnTo>
                <a:lnTo>
                  <a:pt x="304787" y="5786615"/>
                </a:lnTo>
                <a:lnTo>
                  <a:pt x="351713" y="5790400"/>
                </a:lnTo>
                <a:lnTo>
                  <a:pt x="5490642" y="5790400"/>
                </a:lnTo>
                <a:lnTo>
                  <a:pt x="5537568" y="5786615"/>
                </a:lnTo>
                <a:lnTo>
                  <a:pt x="5582082" y="5775655"/>
                </a:lnTo>
                <a:lnTo>
                  <a:pt x="5623598" y="5758116"/>
                </a:lnTo>
                <a:lnTo>
                  <a:pt x="5661495" y="5734583"/>
                </a:lnTo>
                <a:lnTo>
                  <a:pt x="5695200" y="5705665"/>
                </a:lnTo>
                <a:lnTo>
                  <a:pt x="5724118" y="5671959"/>
                </a:lnTo>
                <a:lnTo>
                  <a:pt x="5747651" y="5634050"/>
                </a:lnTo>
                <a:lnTo>
                  <a:pt x="5765190" y="5592546"/>
                </a:lnTo>
                <a:lnTo>
                  <a:pt x="5776150" y="5548033"/>
                </a:lnTo>
                <a:lnTo>
                  <a:pt x="5779935" y="5501106"/>
                </a:lnTo>
                <a:lnTo>
                  <a:pt x="5779935" y="5032603"/>
                </a:lnTo>
                <a:close/>
              </a:path>
              <a:path w="18722340" h="5790565">
                <a:moveTo>
                  <a:pt x="18721947" y="5022139"/>
                </a:moveTo>
                <a:lnTo>
                  <a:pt x="18718162" y="4975212"/>
                </a:lnTo>
                <a:lnTo>
                  <a:pt x="18707202" y="4930699"/>
                </a:lnTo>
                <a:lnTo>
                  <a:pt x="18689663" y="4889195"/>
                </a:lnTo>
                <a:lnTo>
                  <a:pt x="18666130" y="4851285"/>
                </a:lnTo>
                <a:lnTo>
                  <a:pt x="18637225" y="4817580"/>
                </a:lnTo>
                <a:lnTo>
                  <a:pt x="18603519" y="4788662"/>
                </a:lnTo>
                <a:lnTo>
                  <a:pt x="18565610" y="4765129"/>
                </a:lnTo>
                <a:lnTo>
                  <a:pt x="18524106" y="4747590"/>
                </a:lnTo>
                <a:lnTo>
                  <a:pt x="18479580" y="4736630"/>
                </a:lnTo>
                <a:lnTo>
                  <a:pt x="18432666" y="4732845"/>
                </a:lnTo>
                <a:lnTo>
                  <a:pt x="6299581" y="4732845"/>
                </a:lnTo>
                <a:lnTo>
                  <a:pt x="6252654" y="4736630"/>
                </a:lnTo>
                <a:lnTo>
                  <a:pt x="6208153" y="4747590"/>
                </a:lnTo>
                <a:lnTo>
                  <a:pt x="6166637" y="4765129"/>
                </a:lnTo>
                <a:lnTo>
                  <a:pt x="6128740" y="4788662"/>
                </a:lnTo>
                <a:lnTo>
                  <a:pt x="6095022" y="4817580"/>
                </a:lnTo>
                <a:lnTo>
                  <a:pt x="6066117" y="4851285"/>
                </a:lnTo>
                <a:lnTo>
                  <a:pt x="6042584" y="4889195"/>
                </a:lnTo>
                <a:lnTo>
                  <a:pt x="6025045" y="4930699"/>
                </a:lnTo>
                <a:lnTo>
                  <a:pt x="6014085" y="4975212"/>
                </a:lnTo>
                <a:lnTo>
                  <a:pt x="6010287" y="5022139"/>
                </a:lnTo>
                <a:lnTo>
                  <a:pt x="6010287" y="5501106"/>
                </a:lnTo>
                <a:lnTo>
                  <a:pt x="6014085" y="5548033"/>
                </a:lnTo>
                <a:lnTo>
                  <a:pt x="6025045" y="5592546"/>
                </a:lnTo>
                <a:lnTo>
                  <a:pt x="6042584" y="5634050"/>
                </a:lnTo>
                <a:lnTo>
                  <a:pt x="6066117" y="5671959"/>
                </a:lnTo>
                <a:lnTo>
                  <a:pt x="6095022" y="5705665"/>
                </a:lnTo>
                <a:lnTo>
                  <a:pt x="6128740" y="5734583"/>
                </a:lnTo>
                <a:lnTo>
                  <a:pt x="6166637" y="5758116"/>
                </a:lnTo>
                <a:lnTo>
                  <a:pt x="6208153" y="5775655"/>
                </a:lnTo>
                <a:lnTo>
                  <a:pt x="6252654" y="5786615"/>
                </a:lnTo>
                <a:lnTo>
                  <a:pt x="6299581" y="5790400"/>
                </a:lnTo>
                <a:lnTo>
                  <a:pt x="18432666" y="5790400"/>
                </a:lnTo>
                <a:lnTo>
                  <a:pt x="18479580" y="5786615"/>
                </a:lnTo>
                <a:lnTo>
                  <a:pt x="18524106" y="5775655"/>
                </a:lnTo>
                <a:lnTo>
                  <a:pt x="18565610" y="5758116"/>
                </a:lnTo>
                <a:lnTo>
                  <a:pt x="18603519" y="5734583"/>
                </a:lnTo>
                <a:lnTo>
                  <a:pt x="18637225" y="5705665"/>
                </a:lnTo>
                <a:lnTo>
                  <a:pt x="18666130" y="5671959"/>
                </a:lnTo>
                <a:lnTo>
                  <a:pt x="18689663" y="5634050"/>
                </a:lnTo>
                <a:lnTo>
                  <a:pt x="18707202" y="5592546"/>
                </a:lnTo>
                <a:lnTo>
                  <a:pt x="18718162" y="5548033"/>
                </a:lnTo>
                <a:lnTo>
                  <a:pt x="18721947" y="5501106"/>
                </a:lnTo>
                <a:lnTo>
                  <a:pt x="18721947" y="5022139"/>
                </a:lnTo>
                <a:close/>
              </a:path>
              <a:path w="18722340" h="5790565">
                <a:moveTo>
                  <a:pt x="18721947" y="3556203"/>
                </a:moveTo>
                <a:lnTo>
                  <a:pt x="18718162" y="3509289"/>
                </a:lnTo>
                <a:lnTo>
                  <a:pt x="18707202" y="3464776"/>
                </a:lnTo>
                <a:lnTo>
                  <a:pt x="18689663" y="3423259"/>
                </a:lnTo>
                <a:lnTo>
                  <a:pt x="18666130" y="3385362"/>
                </a:lnTo>
                <a:lnTo>
                  <a:pt x="18637225" y="3351657"/>
                </a:lnTo>
                <a:lnTo>
                  <a:pt x="18603519" y="3322739"/>
                </a:lnTo>
                <a:lnTo>
                  <a:pt x="18565610" y="3299206"/>
                </a:lnTo>
                <a:lnTo>
                  <a:pt x="18524106" y="3281667"/>
                </a:lnTo>
                <a:lnTo>
                  <a:pt x="18479580" y="3270707"/>
                </a:lnTo>
                <a:lnTo>
                  <a:pt x="18432666" y="3266922"/>
                </a:lnTo>
                <a:lnTo>
                  <a:pt x="6299581" y="3266922"/>
                </a:lnTo>
                <a:lnTo>
                  <a:pt x="6252654" y="3270707"/>
                </a:lnTo>
                <a:lnTo>
                  <a:pt x="6208153" y="3281667"/>
                </a:lnTo>
                <a:lnTo>
                  <a:pt x="6166637" y="3299206"/>
                </a:lnTo>
                <a:lnTo>
                  <a:pt x="6128740" y="3322739"/>
                </a:lnTo>
                <a:lnTo>
                  <a:pt x="6095022" y="3351657"/>
                </a:lnTo>
                <a:lnTo>
                  <a:pt x="6066117" y="3385362"/>
                </a:lnTo>
                <a:lnTo>
                  <a:pt x="6042584" y="3423259"/>
                </a:lnTo>
                <a:lnTo>
                  <a:pt x="6025045" y="3464776"/>
                </a:lnTo>
                <a:lnTo>
                  <a:pt x="6014085" y="3509289"/>
                </a:lnTo>
                <a:lnTo>
                  <a:pt x="6010287" y="3556203"/>
                </a:lnTo>
                <a:lnTo>
                  <a:pt x="6010287" y="4276014"/>
                </a:lnTo>
                <a:lnTo>
                  <a:pt x="6014085" y="4322940"/>
                </a:lnTo>
                <a:lnTo>
                  <a:pt x="6025045" y="4367454"/>
                </a:lnTo>
                <a:lnTo>
                  <a:pt x="6042584" y="4408957"/>
                </a:lnTo>
                <a:lnTo>
                  <a:pt x="6066117" y="4446867"/>
                </a:lnTo>
                <a:lnTo>
                  <a:pt x="6095022" y="4480572"/>
                </a:lnTo>
                <a:lnTo>
                  <a:pt x="6128740" y="4509490"/>
                </a:lnTo>
                <a:lnTo>
                  <a:pt x="6166637" y="4533023"/>
                </a:lnTo>
                <a:lnTo>
                  <a:pt x="6208153" y="4550562"/>
                </a:lnTo>
                <a:lnTo>
                  <a:pt x="6252654" y="4561522"/>
                </a:lnTo>
                <a:lnTo>
                  <a:pt x="6299581" y="4565307"/>
                </a:lnTo>
                <a:lnTo>
                  <a:pt x="18432666" y="4565307"/>
                </a:lnTo>
                <a:lnTo>
                  <a:pt x="18479580" y="4561522"/>
                </a:lnTo>
                <a:lnTo>
                  <a:pt x="18524106" y="4550562"/>
                </a:lnTo>
                <a:lnTo>
                  <a:pt x="18565610" y="4533023"/>
                </a:lnTo>
                <a:lnTo>
                  <a:pt x="18603519" y="4509490"/>
                </a:lnTo>
                <a:lnTo>
                  <a:pt x="18637225" y="4480572"/>
                </a:lnTo>
                <a:lnTo>
                  <a:pt x="18666130" y="4446867"/>
                </a:lnTo>
                <a:lnTo>
                  <a:pt x="18689663" y="4408957"/>
                </a:lnTo>
                <a:lnTo>
                  <a:pt x="18707202" y="4367454"/>
                </a:lnTo>
                <a:lnTo>
                  <a:pt x="18718162" y="4322940"/>
                </a:lnTo>
                <a:lnTo>
                  <a:pt x="18721947" y="4276014"/>
                </a:lnTo>
                <a:lnTo>
                  <a:pt x="18721947" y="3556203"/>
                </a:lnTo>
                <a:close/>
              </a:path>
              <a:path w="18722340" h="5790565">
                <a:moveTo>
                  <a:pt x="18721947" y="2100757"/>
                </a:moveTo>
                <a:lnTo>
                  <a:pt x="18718162" y="2053831"/>
                </a:lnTo>
                <a:lnTo>
                  <a:pt x="18707202" y="2009317"/>
                </a:lnTo>
                <a:lnTo>
                  <a:pt x="18689663" y="1967814"/>
                </a:lnTo>
                <a:lnTo>
                  <a:pt x="18666130" y="1929904"/>
                </a:lnTo>
                <a:lnTo>
                  <a:pt x="18637225" y="1896198"/>
                </a:lnTo>
                <a:lnTo>
                  <a:pt x="18603519" y="1867281"/>
                </a:lnTo>
                <a:lnTo>
                  <a:pt x="18565610" y="1843760"/>
                </a:lnTo>
                <a:lnTo>
                  <a:pt x="18524106" y="1826209"/>
                </a:lnTo>
                <a:lnTo>
                  <a:pt x="18479580" y="1815249"/>
                </a:lnTo>
                <a:lnTo>
                  <a:pt x="18432666" y="1811464"/>
                </a:lnTo>
                <a:lnTo>
                  <a:pt x="6299581" y="1811464"/>
                </a:lnTo>
                <a:lnTo>
                  <a:pt x="6252654" y="1815249"/>
                </a:lnTo>
                <a:lnTo>
                  <a:pt x="6208153" y="1826209"/>
                </a:lnTo>
                <a:lnTo>
                  <a:pt x="6166637" y="1843760"/>
                </a:lnTo>
                <a:lnTo>
                  <a:pt x="6128740" y="1867281"/>
                </a:lnTo>
                <a:lnTo>
                  <a:pt x="6095022" y="1896198"/>
                </a:lnTo>
                <a:lnTo>
                  <a:pt x="6066117" y="1929904"/>
                </a:lnTo>
                <a:lnTo>
                  <a:pt x="6042584" y="1967814"/>
                </a:lnTo>
                <a:lnTo>
                  <a:pt x="6025045" y="2009317"/>
                </a:lnTo>
                <a:lnTo>
                  <a:pt x="6014085" y="2053831"/>
                </a:lnTo>
                <a:lnTo>
                  <a:pt x="6010287" y="2100757"/>
                </a:lnTo>
                <a:lnTo>
                  <a:pt x="6010287" y="2820568"/>
                </a:lnTo>
                <a:lnTo>
                  <a:pt x="6014085" y="2867495"/>
                </a:lnTo>
                <a:lnTo>
                  <a:pt x="6025045" y="2911995"/>
                </a:lnTo>
                <a:lnTo>
                  <a:pt x="6042584" y="2953512"/>
                </a:lnTo>
                <a:lnTo>
                  <a:pt x="6066117" y="2991408"/>
                </a:lnTo>
                <a:lnTo>
                  <a:pt x="6095022" y="3025127"/>
                </a:lnTo>
                <a:lnTo>
                  <a:pt x="6128740" y="3054032"/>
                </a:lnTo>
                <a:lnTo>
                  <a:pt x="6166637" y="3077565"/>
                </a:lnTo>
                <a:lnTo>
                  <a:pt x="6208153" y="3095104"/>
                </a:lnTo>
                <a:lnTo>
                  <a:pt x="6252654" y="3106064"/>
                </a:lnTo>
                <a:lnTo>
                  <a:pt x="6299581" y="3109861"/>
                </a:lnTo>
                <a:lnTo>
                  <a:pt x="18432666" y="3109861"/>
                </a:lnTo>
                <a:lnTo>
                  <a:pt x="18479580" y="3106064"/>
                </a:lnTo>
                <a:lnTo>
                  <a:pt x="18524106" y="3095104"/>
                </a:lnTo>
                <a:lnTo>
                  <a:pt x="18565610" y="3077565"/>
                </a:lnTo>
                <a:lnTo>
                  <a:pt x="18603519" y="3054032"/>
                </a:lnTo>
                <a:lnTo>
                  <a:pt x="18637225" y="3025127"/>
                </a:lnTo>
                <a:lnTo>
                  <a:pt x="18666130" y="2991408"/>
                </a:lnTo>
                <a:lnTo>
                  <a:pt x="18689663" y="2953512"/>
                </a:lnTo>
                <a:lnTo>
                  <a:pt x="18707202" y="2911995"/>
                </a:lnTo>
                <a:lnTo>
                  <a:pt x="18718162" y="2867495"/>
                </a:lnTo>
                <a:lnTo>
                  <a:pt x="18721947" y="2820568"/>
                </a:lnTo>
                <a:lnTo>
                  <a:pt x="18721947" y="2100757"/>
                </a:lnTo>
                <a:close/>
              </a:path>
              <a:path w="18722340" h="5790565">
                <a:moveTo>
                  <a:pt x="18721947" y="289293"/>
                </a:moveTo>
                <a:lnTo>
                  <a:pt x="18718162" y="242366"/>
                </a:lnTo>
                <a:lnTo>
                  <a:pt x="18707202" y="197853"/>
                </a:lnTo>
                <a:lnTo>
                  <a:pt x="18689663" y="156349"/>
                </a:lnTo>
                <a:lnTo>
                  <a:pt x="18666130" y="118440"/>
                </a:lnTo>
                <a:lnTo>
                  <a:pt x="18637225" y="84734"/>
                </a:lnTo>
                <a:lnTo>
                  <a:pt x="18603519" y="55816"/>
                </a:lnTo>
                <a:lnTo>
                  <a:pt x="18565610" y="32296"/>
                </a:lnTo>
                <a:lnTo>
                  <a:pt x="18524106" y="14757"/>
                </a:lnTo>
                <a:lnTo>
                  <a:pt x="18479580" y="3784"/>
                </a:lnTo>
                <a:lnTo>
                  <a:pt x="18432666" y="0"/>
                </a:lnTo>
                <a:lnTo>
                  <a:pt x="6299581" y="0"/>
                </a:lnTo>
                <a:lnTo>
                  <a:pt x="6252654" y="3784"/>
                </a:lnTo>
                <a:lnTo>
                  <a:pt x="6208153" y="14757"/>
                </a:lnTo>
                <a:lnTo>
                  <a:pt x="6166637" y="32296"/>
                </a:lnTo>
                <a:lnTo>
                  <a:pt x="6128740" y="55816"/>
                </a:lnTo>
                <a:lnTo>
                  <a:pt x="6095022" y="84734"/>
                </a:lnTo>
                <a:lnTo>
                  <a:pt x="6066117" y="118440"/>
                </a:lnTo>
                <a:lnTo>
                  <a:pt x="6042584" y="156349"/>
                </a:lnTo>
                <a:lnTo>
                  <a:pt x="6025045" y="197853"/>
                </a:lnTo>
                <a:lnTo>
                  <a:pt x="6014085" y="242366"/>
                </a:lnTo>
                <a:lnTo>
                  <a:pt x="6010287" y="289293"/>
                </a:lnTo>
                <a:lnTo>
                  <a:pt x="6010287" y="1354645"/>
                </a:lnTo>
                <a:lnTo>
                  <a:pt x="6014085" y="1401559"/>
                </a:lnTo>
                <a:lnTo>
                  <a:pt x="6025045" y="1446072"/>
                </a:lnTo>
                <a:lnTo>
                  <a:pt x="6042584" y="1487589"/>
                </a:lnTo>
                <a:lnTo>
                  <a:pt x="6066117" y="1525485"/>
                </a:lnTo>
                <a:lnTo>
                  <a:pt x="6095022" y="1559204"/>
                </a:lnTo>
                <a:lnTo>
                  <a:pt x="6128740" y="1588109"/>
                </a:lnTo>
                <a:lnTo>
                  <a:pt x="6166637" y="1611642"/>
                </a:lnTo>
                <a:lnTo>
                  <a:pt x="6208153" y="1629181"/>
                </a:lnTo>
                <a:lnTo>
                  <a:pt x="6252654" y="1640141"/>
                </a:lnTo>
                <a:lnTo>
                  <a:pt x="6299581" y="1643926"/>
                </a:lnTo>
                <a:lnTo>
                  <a:pt x="18432666" y="1643926"/>
                </a:lnTo>
                <a:lnTo>
                  <a:pt x="18479580" y="1640141"/>
                </a:lnTo>
                <a:lnTo>
                  <a:pt x="18524106" y="1629181"/>
                </a:lnTo>
                <a:lnTo>
                  <a:pt x="18565610" y="1611642"/>
                </a:lnTo>
                <a:lnTo>
                  <a:pt x="18603519" y="1588109"/>
                </a:lnTo>
                <a:lnTo>
                  <a:pt x="18637225" y="1559204"/>
                </a:lnTo>
                <a:lnTo>
                  <a:pt x="18666130" y="1525485"/>
                </a:lnTo>
                <a:lnTo>
                  <a:pt x="18689663" y="1487589"/>
                </a:lnTo>
                <a:lnTo>
                  <a:pt x="18707202" y="1446072"/>
                </a:lnTo>
                <a:lnTo>
                  <a:pt x="18718162" y="1401559"/>
                </a:lnTo>
                <a:lnTo>
                  <a:pt x="18721947" y="1354645"/>
                </a:lnTo>
                <a:lnTo>
                  <a:pt x="18721947" y="289293"/>
                </a:lnTo>
                <a:close/>
              </a:path>
            </a:pathLst>
          </a:custGeom>
          <a:solidFill>
            <a:srgbClr val="0095B9">
              <a:alpha val="9999"/>
            </a:srgbClr>
          </a:solidFill>
        </p:spPr>
        <p:txBody>
          <a:bodyPr wrap="square" lIns="0" tIns="0" rIns="0" bIns="0" rtlCol="0"/>
          <a:lstStyle/>
          <a:p>
            <a:endParaRPr/>
          </a:p>
        </p:txBody>
      </p:sp>
      <p:sp>
        <p:nvSpPr>
          <p:cNvPr id="11" name="object 11"/>
          <p:cNvSpPr txBox="1"/>
          <p:nvPr/>
        </p:nvSpPr>
        <p:spPr>
          <a:xfrm>
            <a:off x="1168291" y="5278124"/>
            <a:ext cx="4759665" cy="329577"/>
          </a:xfrm>
          <a:prstGeom prst="rect">
            <a:avLst/>
          </a:prstGeom>
        </p:spPr>
        <p:txBody>
          <a:bodyPr vert="horz" wrap="square" lIns="0" tIns="13970" rIns="0" bIns="0" rtlCol="0">
            <a:spAutoFit/>
          </a:bodyPr>
          <a:lstStyle/>
          <a:p>
            <a:pPr marL="12700">
              <a:lnSpc>
                <a:spcPct val="100000"/>
              </a:lnSpc>
              <a:spcBef>
                <a:spcPts val="110"/>
              </a:spcBef>
            </a:pPr>
            <a:r>
              <a:rPr sz="2050" dirty="0">
                <a:solidFill>
                  <a:srgbClr val="0057C2"/>
                </a:solidFill>
                <a:latin typeface="Microsoft Sans Serif"/>
                <a:cs typeface="Microsoft Sans Serif"/>
              </a:rPr>
              <a:t>SWIFT</a:t>
            </a:r>
            <a:r>
              <a:rPr sz="2050" spc="-5" dirty="0">
                <a:solidFill>
                  <a:srgbClr val="0057C2"/>
                </a:solidFill>
                <a:latin typeface="Microsoft Sans Serif"/>
                <a:cs typeface="Microsoft Sans Serif"/>
              </a:rPr>
              <a:t> </a:t>
            </a:r>
            <a:r>
              <a:rPr sz="2050" spc="55" dirty="0" smtClean="0">
                <a:solidFill>
                  <a:srgbClr val="0057C2"/>
                </a:solidFill>
                <a:latin typeface="Microsoft Sans Serif"/>
                <a:cs typeface="Microsoft Sans Serif"/>
              </a:rPr>
              <a:t>(</a:t>
            </a:r>
            <a:r>
              <a:rPr lang="en-US" sz="2050" spc="55" dirty="0" smtClean="0">
                <a:solidFill>
                  <a:srgbClr val="0057C2"/>
                </a:solidFill>
                <a:latin typeface="Microsoft Sans Serif"/>
                <a:cs typeface="Microsoft Sans Serif"/>
              </a:rPr>
              <a:t>international</a:t>
            </a:r>
            <a:r>
              <a:rPr sz="2050" spc="55" dirty="0" smtClean="0">
                <a:solidFill>
                  <a:srgbClr val="0057C2"/>
                </a:solidFill>
                <a:latin typeface="Microsoft Sans Serif"/>
                <a:cs typeface="Microsoft Sans Serif"/>
              </a:rPr>
              <a:t>)</a:t>
            </a:r>
            <a:r>
              <a:rPr sz="2050" spc="-5" dirty="0" smtClean="0">
                <a:solidFill>
                  <a:srgbClr val="0057C2"/>
                </a:solidFill>
                <a:latin typeface="Microsoft Sans Serif"/>
                <a:cs typeface="Microsoft Sans Serif"/>
              </a:rPr>
              <a:t> </a:t>
            </a:r>
            <a:r>
              <a:rPr sz="2050" dirty="0">
                <a:solidFill>
                  <a:srgbClr val="0057C2"/>
                </a:solidFill>
                <a:latin typeface="Microsoft Sans Serif"/>
                <a:cs typeface="Microsoft Sans Serif"/>
              </a:rPr>
              <a:t>və SWIFT</a:t>
            </a:r>
            <a:r>
              <a:rPr sz="2050" spc="-5" dirty="0">
                <a:solidFill>
                  <a:srgbClr val="0057C2"/>
                </a:solidFill>
                <a:latin typeface="Microsoft Sans Serif"/>
                <a:cs typeface="Microsoft Sans Serif"/>
              </a:rPr>
              <a:t> </a:t>
            </a:r>
            <a:r>
              <a:rPr sz="2050" spc="55" dirty="0">
                <a:solidFill>
                  <a:srgbClr val="0057C2"/>
                </a:solidFill>
                <a:latin typeface="Microsoft Sans Serif"/>
                <a:cs typeface="Microsoft Sans Serif"/>
              </a:rPr>
              <a:t>(DGK)</a:t>
            </a:r>
            <a:endParaRPr sz="2050" dirty="0">
              <a:latin typeface="Microsoft Sans Serif"/>
              <a:cs typeface="Microsoft Sans Serif"/>
            </a:endParaRPr>
          </a:p>
        </p:txBody>
      </p:sp>
      <p:sp>
        <p:nvSpPr>
          <p:cNvPr id="12" name="object 12"/>
          <p:cNvSpPr txBox="1"/>
          <p:nvPr/>
        </p:nvSpPr>
        <p:spPr>
          <a:xfrm>
            <a:off x="2113812" y="6922053"/>
            <a:ext cx="2334260" cy="339725"/>
          </a:xfrm>
          <a:prstGeom prst="rect">
            <a:avLst/>
          </a:prstGeom>
        </p:spPr>
        <p:txBody>
          <a:bodyPr vert="horz" wrap="square" lIns="0" tIns="13970" rIns="0" bIns="0" rtlCol="0">
            <a:spAutoFit/>
          </a:bodyPr>
          <a:lstStyle/>
          <a:p>
            <a:pPr marL="12700">
              <a:lnSpc>
                <a:spcPct val="100000"/>
              </a:lnSpc>
              <a:spcBef>
                <a:spcPts val="110"/>
              </a:spcBef>
            </a:pPr>
            <a:r>
              <a:rPr lang="en-US" sz="2050" spc="85" dirty="0" smtClean="0">
                <a:solidFill>
                  <a:srgbClr val="0057C2"/>
                </a:solidFill>
                <a:latin typeface="Microsoft Sans Serif"/>
                <a:cs typeface="Microsoft Sans Serif"/>
              </a:rPr>
              <a:t>Bulk Transfers</a:t>
            </a:r>
            <a:endParaRPr sz="2050" dirty="0">
              <a:latin typeface="Microsoft Sans Serif"/>
              <a:cs typeface="Microsoft Sans Serif"/>
            </a:endParaRPr>
          </a:p>
        </p:txBody>
      </p:sp>
      <p:sp>
        <p:nvSpPr>
          <p:cNvPr id="13" name="object 13"/>
          <p:cNvSpPr txBox="1"/>
          <p:nvPr/>
        </p:nvSpPr>
        <p:spPr>
          <a:xfrm>
            <a:off x="2098105" y="8361799"/>
            <a:ext cx="3610545" cy="329577"/>
          </a:xfrm>
          <a:prstGeom prst="rect">
            <a:avLst/>
          </a:prstGeom>
        </p:spPr>
        <p:txBody>
          <a:bodyPr vert="horz" wrap="square" lIns="0" tIns="13970" rIns="0" bIns="0" rtlCol="0">
            <a:spAutoFit/>
          </a:bodyPr>
          <a:lstStyle/>
          <a:p>
            <a:pPr marL="12700">
              <a:lnSpc>
                <a:spcPct val="100000"/>
              </a:lnSpc>
              <a:spcBef>
                <a:spcPts val="110"/>
              </a:spcBef>
            </a:pPr>
            <a:r>
              <a:rPr lang="en-US" sz="2050" spc="75" dirty="0" smtClean="0">
                <a:solidFill>
                  <a:srgbClr val="0057C2"/>
                </a:solidFill>
                <a:latin typeface="Microsoft Sans Serif"/>
                <a:cs typeface="Microsoft Sans Serif"/>
              </a:rPr>
              <a:t>Currency Exchange</a:t>
            </a:r>
            <a:endParaRPr sz="2050" dirty="0">
              <a:latin typeface="Microsoft Sans Serif"/>
              <a:cs typeface="Microsoft Sans Serif"/>
            </a:endParaRPr>
          </a:p>
        </p:txBody>
      </p:sp>
      <p:sp>
        <p:nvSpPr>
          <p:cNvPr id="14" name="object 14"/>
          <p:cNvSpPr txBox="1"/>
          <p:nvPr/>
        </p:nvSpPr>
        <p:spPr>
          <a:xfrm>
            <a:off x="1914865" y="9696837"/>
            <a:ext cx="3012440" cy="339725"/>
          </a:xfrm>
          <a:prstGeom prst="rect">
            <a:avLst/>
          </a:prstGeom>
        </p:spPr>
        <p:txBody>
          <a:bodyPr vert="horz" wrap="square" lIns="0" tIns="13970" rIns="0" bIns="0" rtlCol="0">
            <a:spAutoFit/>
          </a:bodyPr>
          <a:lstStyle/>
          <a:p>
            <a:pPr marL="12700">
              <a:lnSpc>
                <a:spcPct val="100000"/>
              </a:lnSpc>
              <a:spcBef>
                <a:spcPts val="110"/>
              </a:spcBef>
            </a:pPr>
            <a:r>
              <a:rPr lang="en-US" sz="2050" spc="65" dirty="0" smtClean="0">
                <a:solidFill>
                  <a:srgbClr val="0057C2"/>
                </a:solidFill>
                <a:latin typeface="Microsoft Sans Serif"/>
                <a:cs typeface="Microsoft Sans Serif"/>
              </a:rPr>
              <a:t>Salary Transfers</a:t>
            </a:r>
            <a:endParaRPr sz="2050" dirty="0">
              <a:latin typeface="Microsoft Sans Serif"/>
              <a:cs typeface="Microsoft Sans Serif"/>
            </a:endParaRPr>
          </a:p>
        </p:txBody>
      </p:sp>
      <p:sp>
        <p:nvSpPr>
          <p:cNvPr id="15" name="object 15"/>
          <p:cNvSpPr txBox="1"/>
          <p:nvPr/>
        </p:nvSpPr>
        <p:spPr>
          <a:xfrm>
            <a:off x="7744007" y="2283450"/>
            <a:ext cx="11101070" cy="2039661"/>
          </a:xfrm>
          <a:prstGeom prst="rect">
            <a:avLst/>
          </a:prstGeom>
        </p:spPr>
        <p:txBody>
          <a:bodyPr vert="horz" wrap="square" lIns="0" tIns="13335" rIns="0" bIns="0" rtlCol="0">
            <a:spAutoFit/>
          </a:bodyPr>
          <a:lstStyle/>
          <a:p>
            <a:pPr marL="12700" marR="333375">
              <a:lnSpc>
                <a:spcPts val="2570"/>
              </a:lnSpc>
              <a:spcBef>
                <a:spcPts val="105"/>
              </a:spcBef>
            </a:pPr>
            <a:r>
              <a:rPr lang="en-US" sz="2050" dirty="0" smtClean="0">
                <a:solidFill>
                  <a:srgbClr val="0057C2"/>
                </a:solidFill>
                <a:latin typeface="Microsoft Sans Serif"/>
                <a:cs typeface="Microsoft Sans Serif"/>
              </a:rPr>
              <a:t>Except for transfers over 500 (five hundred) AZN in favor of individuals, other transfers are executed with auto-authorization without bank approval.</a:t>
            </a:r>
          </a:p>
          <a:p>
            <a:pPr marL="12700" marR="333375">
              <a:lnSpc>
                <a:spcPts val="2570"/>
              </a:lnSpc>
              <a:spcBef>
                <a:spcPts val="105"/>
              </a:spcBef>
            </a:pPr>
            <a:endParaRPr lang="en-US" sz="2050" dirty="0" smtClean="0">
              <a:solidFill>
                <a:srgbClr val="0057C2"/>
              </a:solidFill>
              <a:latin typeface="Microsoft Sans Serif"/>
              <a:cs typeface="Microsoft Sans Serif"/>
            </a:endParaRPr>
          </a:p>
          <a:p>
            <a:pPr marL="12700" marR="333375">
              <a:lnSpc>
                <a:spcPts val="2570"/>
              </a:lnSpc>
              <a:spcBef>
                <a:spcPts val="105"/>
              </a:spcBef>
            </a:pPr>
            <a:r>
              <a:rPr lang="en-US" sz="2050" dirty="0" smtClean="0">
                <a:solidFill>
                  <a:srgbClr val="0057C2"/>
                </a:solidFill>
                <a:latin typeface="Microsoft Sans Serif"/>
                <a:cs typeface="Microsoft Sans Serif"/>
              </a:rPr>
              <a:t>In VAT transfers, the VAT account and bank code (210027) are automatically filled in. In budget payments, the bank code (210005) is automatically filled in, and the customer has the option to select the budget level and budget classification code. </a:t>
            </a:r>
            <a:endParaRPr sz="2050" dirty="0">
              <a:latin typeface="Microsoft Sans Serif"/>
              <a:cs typeface="Microsoft Sans Serif"/>
            </a:endParaRPr>
          </a:p>
        </p:txBody>
      </p:sp>
      <p:sp>
        <p:nvSpPr>
          <p:cNvPr id="16" name="object 16"/>
          <p:cNvSpPr txBox="1"/>
          <p:nvPr/>
        </p:nvSpPr>
        <p:spPr>
          <a:xfrm>
            <a:off x="7691652" y="4953527"/>
            <a:ext cx="11085830" cy="1013739"/>
          </a:xfrm>
          <a:prstGeom prst="rect">
            <a:avLst/>
          </a:prstGeom>
        </p:spPr>
        <p:txBody>
          <a:bodyPr vert="horz" wrap="square" lIns="0" tIns="13335" rIns="0" bIns="0" rtlCol="0">
            <a:spAutoFit/>
          </a:bodyPr>
          <a:lstStyle/>
          <a:p>
            <a:pPr marL="12700" marR="5080" algn="just">
              <a:lnSpc>
                <a:spcPts val="2570"/>
              </a:lnSpc>
              <a:spcBef>
                <a:spcPts val="105"/>
              </a:spcBef>
            </a:pPr>
            <a:r>
              <a:rPr lang="en-US" sz="2050" spc="65" dirty="0" smtClean="0">
                <a:solidFill>
                  <a:srgbClr val="0057C2"/>
                </a:solidFill>
                <a:latin typeface="Microsoft Sans Serif"/>
                <a:cs typeface="Microsoft Sans Serif"/>
              </a:rPr>
              <a:t>It is possible to ensure execution of the transfer by attaching documents related to the </a:t>
            </a:r>
            <a:r>
              <a:rPr lang="en-US" sz="2050" spc="65" dirty="0" smtClean="0">
                <a:solidFill>
                  <a:srgbClr val="0057C2"/>
                </a:solidFill>
                <a:latin typeface="Microsoft Sans Serif"/>
                <a:cs typeface="Microsoft Sans Serif"/>
              </a:rPr>
              <a:t>transfer. The </a:t>
            </a:r>
            <a:r>
              <a:rPr lang="en-US" sz="2050" spc="65" dirty="0" smtClean="0">
                <a:solidFill>
                  <a:srgbClr val="0057C2"/>
                </a:solidFill>
                <a:latin typeface="Microsoft Sans Serif"/>
                <a:cs typeface="Microsoft Sans Serif"/>
              </a:rPr>
              <a:t>transfer is reflected in the bank with a pending status, and execution is completed after the transfer is verified by the relevant MXS.</a:t>
            </a:r>
            <a:endParaRPr sz="2050" dirty="0">
              <a:latin typeface="Microsoft Sans Serif"/>
              <a:cs typeface="Microsoft Sans Serif"/>
            </a:endParaRPr>
          </a:p>
        </p:txBody>
      </p:sp>
      <p:sp>
        <p:nvSpPr>
          <p:cNvPr id="17" name="object 17"/>
          <p:cNvSpPr txBox="1"/>
          <p:nvPr/>
        </p:nvSpPr>
        <p:spPr>
          <a:xfrm>
            <a:off x="7806832" y="6691693"/>
            <a:ext cx="9855200" cy="666750"/>
          </a:xfrm>
          <a:prstGeom prst="rect">
            <a:avLst/>
          </a:prstGeom>
        </p:spPr>
        <p:txBody>
          <a:bodyPr vert="horz" wrap="square" lIns="0" tIns="13335" rIns="0" bIns="0" rtlCol="0">
            <a:spAutoFit/>
          </a:bodyPr>
          <a:lstStyle/>
          <a:p>
            <a:pPr marL="12700" marR="5080">
              <a:lnSpc>
                <a:spcPts val="2570"/>
              </a:lnSpc>
              <a:spcBef>
                <a:spcPts val="105"/>
              </a:spcBef>
            </a:pPr>
            <a:r>
              <a:rPr lang="en-US" sz="2050" dirty="0" smtClean="0">
                <a:solidFill>
                  <a:srgbClr val="0057C2"/>
                </a:solidFill>
                <a:latin typeface="Microsoft Sans Serif"/>
                <a:cs typeface="Microsoft Sans Serif"/>
              </a:rPr>
              <a:t>It is possible to execute bank internal, domestic, and SWIFT transfers via an Excel file (in accordance with the attached template).</a:t>
            </a:r>
            <a:endParaRPr sz="2050" dirty="0">
              <a:latin typeface="Microsoft Sans Serif"/>
              <a:cs typeface="Microsoft Sans Serif"/>
            </a:endParaRPr>
          </a:p>
        </p:txBody>
      </p:sp>
      <p:sp>
        <p:nvSpPr>
          <p:cNvPr id="18" name="object 18"/>
          <p:cNvSpPr txBox="1"/>
          <p:nvPr/>
        </p:nvSpPr>
        <p:spPr>
          <a:xfrm>
            <a:off x="7775419" y="9686366"/>
            <a:ext cx="10264775" cy="339725"/>
          </a:xfrm>
          <a:prstGeom prst="rect">
            <a:avLst/>
          </a:prstGeom>
        </p:spPr>
        <p:txBody>
          <a:bodyPr vert="horz" wrap="square" lIns="0" tIns="13970" rIns="0" bIns="0" rtlCol="0">
            <a:spAutoFit/>
          </a:bodyPr>
          <a:lstStyle/>
          <a:p>
            <a:pPr marL="12700">
              <a:lnSpc>
                <a:spcPct val="100000"/>
              </a:lnSpc>
              <a:spcBef>
                <a:spcPts val="110"/>
              </a:spcBef>
            </a:pPr>
            <a:r>
              <a:rPr lang="en-US" sz="2050" spc="10" dirty="0" smtClean="0">
                <a:solidFill>
                  <a:srgbClr val="0057C2"/>
                </a:solidFill>
                <a:latin typeface="Microsoft Sans Serif"/>
                <a:cs typeface="Microsoft Sans Serif"/>
              </a:rPr>
              <a:t>Salary transfers are executed individually or in bulk by uploading a CSV/Excel file.</a:t>
            </a:r>
            <a:endParaRPr sz="2050" dirty="0">
              <a:latin typeface="Microsoft Sans Serif"/>
              <a:cs typeface="Microsoft Sans Serif"/>
            </a:endParaRPr>
          </a:p>
        </p:txBody>
      </p:sp>
      <p:sp>
        <p:nvSpPr>
          <p:cNvPr id="19" name="object 19"/>
          <p:cNvSpPr/>
          <p:nvPr/>
        </p:nvSpPr>
        <p:spPr>
          <a:xfrm>
            <a:off x="7182736" y="2304827"/>
            <a:ext cx="334010" cy="7618730"/>
          </a:xfrm>
          <a:custGeom>
            <a:avLst/>
            <a:gdLst/>
            <a:ahLst/>
            <a:cxnLst/>
            <a:rect l="l" t="t" r="r" b="b"/>
            <a:pathLst>
              <a:path w="334009" h="7618730">
                <a:moveTo>
                  <a:pt x="323164" y="7375207"/>
                </a:moveTo>
                <a:lnTo>
                  <a:pt x="262166" y="7308672"/>
                </a:lnTo>
                <a:lnTo>
                  <a:pt x="248107" y="7362228"/>
                </a:lnTo>
                <a:lnTo>
                  <a:pt x="228066" y="7411288"/>
                </a:lnTo>
                <a:lnTo>
                  <a:pt x="203479" y="7454735"/>
                </a:lnTo>
                <a:lnTo>
                  <a:pt x="175742" y="7491476"/>
                </a:lnTo>
                <a:lnTo>
                  <a:pt x="146304" y="7520432"/>
                </a:lnTo>
                <a:lnTo>
                  <a:pt x="116560" y="7540472"/>
                </a:lnTo>
                <a:lnTo>
                  <a:pt x="109982" y="7536066"/>
                </a:lnTo>
                <a:lnTo>
                  <a:pt x="100507" y="7528712"/>
                </a:lnTo>
                <a:lnTo>
                  <a:pt x="89611" y="7518997"/>
                </a:lnTo>
                <a:lnTo>
                  <a:pt x="78740" y="7507503"/>
                </a:lnTo>
                <a:lnTo>
                  <a:pt x="60134" y="7514831"/>
                </a:lnTo>
                <a:lnTo>
                  <a:pt x="41059" y="7521943"/>
                </a:lnTo>
                <a:lnTo>
                  <a:pt x="21145" y="7528369"/>
                </a:lnTo>
                <a:lnTo>
                  <a:pt x="0" y="7533576"/>
                </a:lnTo>
                <a:lnTo>
                  <a:pt x="18084" y="7555674"/>
                </a:lnTo>
                <a:lnTo>
                  <a:pt x="49720" y="7587031"/>
                </a:lnTo>
                <a:lnTo>
                  <a:pt x="88163" y="7613116"/>
                </a:lnTo>
                <a:lnTo>
                  <a:pt x="112052" y="7618196"/>
                </a:lnTo>
                <a:lnTo>
                  <a:pt x="136372" y="7615923"/>
                </a:lnTo>
                <a:lnTo>
                  <a:pt x="199021" y="7577137"/>
                </a:lnTo>
                <a:lnTo>
                  <a:pt x="233603" y="7543368"/>
                </a:lnTo>
                <a:lnTo>
                  <a:pt x="263182" y="7505598"/>
                </a:lnTo>
                <a:lnTo>
                  <a:pt x="287883" y="7464501"/>
                </a:lnTo>
                <a:lnTo>
                  <a:pt x="307835" y="7420813"/>
                </a:lnTo>
                <a:lnTo>
                  <a:pt x="323164" y="7375207"/>
                </a:lnTo>
                <a:close/>
              </a:path>
              <a:path w="334009" h="7618730">
                <a:moveTo>
                  <a:pt x="323164" y="5919749"/>
                </a:moveTo>
                <a:lnTo>
                  <a:pt x="262166" y="5853227"/>
                </a:lnTo>
                <a:lnTo>
                  <a:pt x="248107" y="5906782"/>
                </a:lnTo>
                <a:lnTo>
                  <a:pt x="228066" y="5955843"/>
                </a:lnTo>
                <a:lnTo>
                  <a:pt x="203479" y="5999289"/>
                </a:lnTo>
                <a:lnTo>
                  <a:pt x="175742" y="6036030"/>
                </a:lnTo>
                <a:lnTo>
                  <a:pt x="146304" y="6064974"/>
                </a:lnTo>
                <a:lnTo>
                  <a:pt x="116560" y="6085014"/>
                </a:lnTo>
                <a:lnTo>
                  <a:pt x="109982" y="6080620"/>
                </a:lnTo>
                <a:lnTo>
                  <a:pt x="100507" y="6073254"/>
                </a:lnTo>
                <a:lnTo>
                  <a:pt x="89611" y="6063539"/>
                </a:lnTo>
                <a:lnTo>
                  <a:pt x="78740" y="6052058"/>
                </a:lnTo>
                <a:lnTo>
                  <a:pt x="60134" y="6059373"/>
                </a:lnTo>
                <a:lnTo>
                  <a:pt x="41059" y="6066498"/>
                </a:lnTo>
                <a:lnTo>
                  <a:pt x="21145" y="6072911"/>
                </a:lnTo>
                <a:lnTo>
                  <a:pt x="0" y="6078118"/>
                </a:lnTo>
                <a:lnTo>
                  <a:pt x="18084" y="6100216"/>
                </a:lnTo>
                <a:lnTo>
                  <a:pt x="49720" y="6131572"/>
                </a:lnTo>
                <a:lnTo>
                  <a:pt x="88163" y="6157658"/>
                </a:lnTo>
                <a:lnTo>
                  <a:pt x="112052" y="6162751"/>
                </a:lnTo>
                <a:lnTo>
                  <a:pt x="136372" y="6160478"/>
                </a:lnTo>
                <a:lnTo>
                  <a:pt x="199021" y="6121679"/>
                </a:lnTo>
                <a:lnTo>
                  <a:pt x="233603" y="6087923"/>
                </a:lnTo>
                <a:lnTo>
                  <a:pt x="263182" y="6050140"/>
                </a:lnTo>
                <a:lnTo>
                  <a:pt x="287883" y="6009056"/>
                </a:lnTo>
                <a:lnTo>
                  <a:pt x="307835" y="5965355"/>
                </a:lnTo>
                <a:lnTo>
                  <a:pt x="323164" y="5919749"/>
                </a:lnTo>
                <a:close/>
              </a:path>
              <a:path w="334009" h="7618730">
                <a:moveTo>
                  <a:pt x="323164" y="2673781"/>
                </a:moveTo>
                <a:lnTo>
                  <a:pt x="262166" y="2607246"/>
                </a:lnTo>
                <a:lnTo>
                  <a:pt x="248107" y="2660815"/>
                </a:lnTo>
                <a:lnTo>
                  <a:pt x="228066" y="2709862"/>
                </a:lnTo>
                <a:lnTo>
                  <a:pt x="203479" y="2753309"/>
                </a:lnTo>
                <a:lnTo>
                  <a:pt x="175742" y="2790050"/>
                </a:lnTo>
                <a:lnTo>
                  <a:pt x="146304" y="2818993"/>
                </a:lnTo>
                <a:lnTo>
                  <a:pt x="116560" y="2839047"/>
                </a:lnTo>
                <a:lnTo>
                  <a:pt x="109982" y="2834640"/>
                </a:lnTo>
                <a:lnTo>
                  <a:pt x="100507" y="2827286"/>
                </a:lnTo>
                <a:lnTo>
                  <a:pt x="89611" y="2817558"/>
                </a:lnTo>
                <a:lnTo>
                  <a:pt x="78740" y="2806077"/>
                </a:lnTo>
                <a:lnTo>
                  <a:pt x="60134" y="2813393"/>
                </a:lnTo>
                <a:lnTo>
                  <a:pt x="41059" y="2820517"/>
                </a:lnTo>
                <a:lnTo>
                  <a:pt x="21145" y="2826943"/>
                </a:lnTo>
                <a:lnTo>
                  <a:pt x="0" y="2832138"/>
                </a:lnTo>
                <a:lnTo>
                  <a:pt x="18084" y="2854236"/>
                </a:lnTo>
                <a:lnTo>
                  <a:pt x="49720" y="2885605"/>
                </a:lnTo>
                <a:lnTo>
                  <a:pt x="88163" y="2911678"/>
                </a:lnTo>
                <a:lnTo>
                  <a:pt x="112052" y="2916771"/>
                </a:lnTo>
                <a:lnTo>
                  <a:pt x="136372" y="2914497"/>
                </a:lnTo>
                <a:lnTo>
                  <a:pt x="199021" y="2875699"/>
                </a:lnTo>
                <a:lnTo>
                  <a:pt x="233603" y="2841942"/>
                </a:lnTo>
                <a:lnTo>
                  <a:pt x="263182" y="2804160"/>
                </a:lnTo>
                <a:lnTo>
                  <a:pt x="287883" y="2763075"/>
                </a:lnTo>
                <a:lnTo>
                  <a:pt x="307835" y="2719374"/>
                </a:lnTo>
                <a:lnTo>
                  <a:pt x="323164" y="2673781"/>
                </a:lnTo>
                <a:close/>
              </a:path>
              <a:path w="334009" h="7618730">
                <a:moveTo>
                  <a:pt x="323164" y="1270685"/>
                </a:moveTo>
                <a:lnTo>
                  <a:pt x="262166" y="1204150"/>
                </a:lnTo>
                <a:lnTo>
                  <a:pt x="248107" y="1257706"/>
                </a:lnTo>
                <a:lnTo>
                  <a:pt x="228066" y="1306766"/>
                </a:lnTo>
                <a:lnTo>
                  <a:pt x="203479" y="1350213"/>
                </a:lnTo>
                <a:lnTo>
                  <a:pt x="175742" y="1386954"/>
                </a:lnTo>
                <a:lnTo>
                  <a:pt x="146304" y="1415897"/>
                </a:lnTo>
                <a:lnTo>
                  <a:pt x="116560" y="1435938"/>
                </a:lnTo>
                <a:lnTo>
                  <a:pt x="109982" y="1431544"/>
                </a:lnTo>
                <a:lnTo>
                  <a:pt x="100507" y="1424178"/>
                </a:lnTo>
                <a:lnTo>
                  <a:pt x="89611" y="1414462"/>
                </a:lnTo>
                <a:lnTo>
                  <a:pt x="78740" y="1402981"/>
                </a:lnTo>
                <a:lnTo>
                  <a:pt x="60134" y="1410296"/>
                </a:lnTo>
                <a:lnTo>
                  <a:pt x="41059" y="1417421"/>
                </a:lnTo>
                <a:lnTo>
                  <a:pt x="21145" y="1423835"/>
                </a:lnTo>
                <a:lnTo>
                  <a:pt x="0" y="1429042"/>
                </a:lnTo>
                <a:lnTo>
                  <a:pt x="18084" y="1451140"/>
                </a:lnTo>
                <a:lnTo>
                  <a:pt x="49720" y="1482509"/>
                </a:lnTo>
                <a:lnTo>
                  <a:pt x="88163" y="1508582"/>
                </a:lnTo>
                <a:lnTo>
                  <a:pt x="112052" y="1513674"/>
                </a:lnTo>
                <a:lnTo>
                  <a:pt x="136372" y="1511401"/>
                </a:lnTo>
                <a:lnTo>
                  <a:pt x="199021" y="1472603"/>
                </a:lnTo>
                <a:lnTo>
                  <a:pt x="233603" y="1438846"/>
                </a:lnTo>
                <a:lnTo>
                  <a:pt x="263182" y="1401064"/>
                </a:lnTo>
                <a:lnTo>
                  <a:pt x="287883" y="1359979"/>
                </a:lnTo>
                <a:lnTo>
                  <a:pt x="307835" y="1316278"/>
                </a:lnTo>
                <a:lnTo>
                  <a:pt x="323164" y="1270685"/>
                </a:lnTo>
                <a:close/>
              </a:path>
              <a:path w="334009" h="7618730">
                <a:moveTo>
                  <a:pt x="323164" y="66535"/>
                </a:moveTo>
                <a:lnTo>
                  <a:pt x="262166" y="0"/>
                </a:lnTo>
                <a:lnTo>
                  <a:pt x="248107" y="53555"/>
                </a:lnTo>
                <a:lnTo>
                  <a:pt x="228066" y="102616"/>
                </a:lnTo>
                <a:lnTo>
                  <a:pt x="203479" y="146062"/>
                </a:lnTo>
                <a:lnTo>
                  <a:pt x="175742" y="182803"/>
                </a:lnTo>
                <a:lnTo>
                  <a:pt x="146304" y="211747"/>
                </a:lnTo>
                <a:lnTo>
                  <a:pt x="116560" y="231787"/>
                </a:lnTo>
                <a:lnTo>
                  <a:pt x="109982" y="227393"/>
                </a:lnTo>
                <a:lnTo>
                  <a:pt x="100507" y="220027"/>
                </a:lnTo>
                <a:lnTo>
                  <a:pt x="89611" y="210312"/>
                </a:lnTo>
                <a:lnTo>
                  <a:pt x="78740" y="198831"/>
                </a:lnTo>
                <a:lnTo>
                  <a:pt x="60134" y="206146"/>
                </a:lnTo>
                <a:lnTo>
                  <a:pt x="41059" y="213271"/>
                </a:lnTo>
                <a:lnTo>
                  <a:pt x="21145" y="219684"/>
                </a:lnTo>
                <a:lnTo>
                  <a:pt x="0" y="224891"/>
                </a:lnTo>
                <a:lnTo>
                  <a:pt x="18084" y="246989"/>
                </a:lnTo>
                <a:lnTo>
                  <a:pt x="49720" y="278358"/>
                </a:lnTo>
                <a:lnTo>
                  <a:pt x="88163" y="304431"/>
                </a:lnTo>
                <a:lnTo>
                  <a:pt x="112052" y="309524"/>
                </a:lnTo>
                <a:lnTo>
                  <a:pt x="136372" y="307251"/>
                </a:lnTo>
                <a:lnTo>
                  <a:pt x="199021" y="268452"/>
                </a:lnTo>
                <a:lnTo>
                  <a:pt x="233603" y="234696"/>
                </a:lnTo>
                <a:lnTo>
                  <a:pt x="263182" y="196913"/>
                </a:lnTo>
                <a:lnTo>
                  <a:pt x="287883" y="155829"/>
                </a:lnTo>
                <a:lnTo>
                  <a:pt x="307835" y="112128"/>
                </a:lnTo>
                <a:lnTo>
                  <a:pt x="323164" y="66535"/>
                </a:lnTo>
                <a:close/>
              </a:path>
              <a:path w="334009" h="7618730">
                <a:moveTo>
                  <a:pt x="333629" y="4495711"/>
                </a:moveTo>
                <a:lnTo>
                  <a:pt x="272630" y="4429188"/>
                </a:lnTo>
                <a:lnTo>
                  <a:pt x="258572" y="4482744"/>
                </a:lnTo>
                <a:lnTo>
                  <a:pt x="238544" y="4531792"/>
                </a:lnTo>
                <a:lnTo>
                  <a:pt x="213944" y="4575238"/>
                </a:lnTo>
                <a:lnTo>
                  <a:pt x="186220" y="4611992"/>
                </a:lnTo>
                <a:lnTo>
                  <a:pt x="156768" y="4640935"/>
                </a:lnTo>
                <a:lnTo>
                  <a:pt x="127038" y="4660976"/>
                </a:lnTo>
                <a:lnTo>
                  <a:pt x="120446" y="4656569"/>
                </a:lnTo>
                <a:lnTo>
                  <a:pt x="110972" y="4649216"/>
                </a:lnTo>
                <a:lnTo>
                  <a:pt x="100076" y="4639500"/>
                </a:lnTo>
                <a:lnTo>
                  <a:pt x="89217" y="4628019"/>
                </a:lnTo>
                <a:lnTo>
                  <a:pt x="70612" y="4635335"/>
                </a:lnTo>
                <a:lnTo>
                  <a:pt x="51536" y="4642459"/>
                </a:lnTo>
                <a:lnTo>
                  <a:pt x="31623" y="4648873"/>
                </a:lnTo>
                <a:lnTo>
                  <a:pt x="10477" y="4654080"/>
                </a:lnTo>
                <a:lnTo>
                  <a:pt x="28562" y="4676178"/>
                </a:lnTo>
                <a:lnTo>
                  <a:pt x="60198" y="4707534"/>
                </a:lnTo>
                <a:lnTo>
                  <a:pt x="98628" y="4733620"/>
                </a:lnTo>
                <a:lnTo>
                  <a:pt x="122529" y="4738700"/>
                </a:lnTo>
                <a:lnTo>
                  <a:pt x="146837" y="4736439"/>
                </a:lnTo>
                <a:lnTo>
                  <a:pt x="209486" y="4697641"/>
                </a:lnTo>
                <a:lnTo>
                  <a:pt x="244068" y="4663872"/>
                </a:lnTo>
                <a:lnTo>
                  <a:pt x="273646" y="4626102"/>
                </a:lnTo>
                <a:lnTo>
                  <a:pt x="298348" y="4585017"/>
                </a:lnTo>
                <a:lnTo>
                  <a:pt x="318300" y="4541317"/>
                </a:lnTo>
                <a:lnTo>
                  <a:pt x="333629" y="4495711"/>
                </a:lnTo>
                <a:close/>
              </a:path>
            </a:pathLst>
          </a:custGeom>
          <a:solidFill>
            <a:srgbClr val="0057C2"/>
          </a:solidFill>
        </p:spPr>
        <p:txBody>
          <a:bodyPr wrap="square" lIns="0" tIns="0" rIns="0" bIns="0" rtlCol="0"/>
          <a:lstStyle/>
          <a:p>
            <a:endParaRPr/>
          </a:p>
        </p:txBody>
      </p:sp>
      <p:sp>
        <p:nvSpPr>
          <p:cNvPr id="20" name="object 20"/>
          <p:cNvSpPr txBox="1"/>
          <p:nvPr/>
        </p:nvSpPr>
        <p:spPr>
          <a:xfrm>
            <a:off x="7785890" y="8147146"/>
            <a:ext cx="10911205" cy="680314"/>
          </a:xfrm>
          <a:prstGeom prst="rect">
            <a:avLst/>
          </a:prstGeom>
        </p:spPr>
        <p:txBody>
          <a:bodyPr vert="horz" wrap="square" lIns="0" tIns="13335" rIns="0" bIns="0" rtlCol="0">
            <a:spAutoFit/>
          </a:bodyPr>
          <a:lstStyle/>
          <a:p>
            <a:pPr marL="12700" marR="5080">
              <a:lnSpc>
                <a:spcPts val="2570"/>
              </a:lnSpc>
              <a:spcBef>
                <a:spcPts val="105"/>
              </a:spcBef>
            </a:pPr>
            <a:r>
              <a:rPr lang="en-US" sz="2050" spc="60" dirty="0" smtClean="0">
                <a:solidFill>
                  <a:srgbClr val="0057C2"/>
                </a:solidFill>
                <a:latin typeface="Microsoft Sans Serif"/>
                <a:cs typeface="Microsoft Sans Serif"/>
              </a:rPr>
              <a:t>Exchange is carried out based on the selection of standard or preferential rates</a:t>
            </a:r>
            <a:r>
              <a:rPr lang="en-US" sz="2050" spc="60" dirty="0" smtClean="0">
                <a:solidFill>
                  <a:srgbClr val="0057C2"/>
                </a:solidFill>
                <a:latin typeface="Microsoft Sans Serif"/>
                <a:cs typeface="Microsoft Sans Serif"/>
              </a:rPr>
              <a:t>. For </a:t>
            </a:r>
            <a:r>
              <a:rPr lang="en-US" sz="2050" spc="60" dirty="0" smtClean="0">
                <a:solidFill>
                  <a:srgbClr val="0057C2"/>
                </a:solidFill>
                <a:latin typeface="Microsoft Sans Serif"/>
                <a:cs typeface="Microsoft Sans Serif"/>
              </a:rPr>
              <a:t>preferential rates, you must first apply to the MXS where you are served.</a:t>
            </a:r>
            <a:endParaRPr sz="2050" dirty="0">
              <a:latin typeface="Microsoft Sans Serif"/>
              <a:cs typeface="Microsoft Sans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2125" y="4799"/>
            <a:ext cx="19682460" cy="11304270"/>
            <a:chOff x="422125" y="4799"/>
            <a:chExt cx="19682460" cy="11304270"/>
          </a:xfrm>
        </p:grpSpPr>
        <p:pic>
          <p:nvPicPr>
            <p:cNvPr id="3" name="object 3"/>
            <p:cNvPicPr/>
            <p:nvPr/>
          </p:nvPicPr>
          <p:blipFill>
            <a:blip r:embed="rId2" cstate="print"/>
            <a:stretch>
              <a:fillRect/>
            </a:stretch>
          </p:blipFill>
          <p:spPr>
            <a:xfrm>
              <a:off x="4226109" y="4799"/>
              <a:ext cx="15877979" cy="11303756"/>
            </a:xfrm>
            <a:prstGeom prst="rect">
              <a:avLst/>
            </a:prstGeom>
          </p:spPr>
        </p:pic>
        <p:sp>
          <p:nvSpPr>
            <p:cNvPr id="4" name="object 4"/>
            <p:cNvSpPr/>
            <p:nvPr/>
          </p:nvSpPr>
          <p:spPr>
            <a:xfrm>
              <a:off x="1428405" y="1958055"/>
              <a:ext cx="16699230" cy="2377440"/>
            </a:xfrm>
            <a:custGeom>
              <a:avLst/>
              <a:gdLst/>
              <a:ahLst/>
              <a:cxnLst/>
              <a:rect l="l" t="t" r="r" b="b"/>
              <a:pathLst>
                <a:path w="16699230" h="2377440">
                  <a:moveTo>
                    <a:pt x="16409448"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2087601"/>
                  </a:lnTo>
                  <a:lnTo>
                    <a:pt x="3786" y="2134524"/>
                  </a:lnTo>
                  <a:lnTo>
                    <a:pt x="14748" y="2179037"/>
                  </a:lnTo>
                  <a:lnTo>
                    <a:pt x="32291" y="2220544"/>
                  </a:lnTo>
                  <a:lnTo>
                    <a:pt x="55817" y="2258449"/>
                  </a:lnTo>
                  <a:lnTo>
                    <a:pt x="84733" y="2292157"/>
                  </a:lnTo>
                  <a:lnTo>
                    <a:pt x="118441" y="2321073"/>
                  </a:lnTo>
                  <a:lnTo>
                    <a:pt x="156346" y="2344599"/>
                  </a:lnTo>
                  <a:lnTo>
                    <a:pt x="197853" y="2362142"/>
                  </a:lnTo>
                  <a:lnTo>
                    <a:pt x="242366" y="2373104"/>
                  </a:lnTo>
                  <a:lnTo>
                    <a:pt x="289289" y="2376890"/>
                  </a:lnTo>
                  <a:lnTo>
                    <a:pt x="16409448" y="2376890"/>
                  </a:lnTo>
                  <a:lnTo>
                    <a:pt x="16456373" y="2373104"/>
                  </a:lnTo>
                  <a:lnTo>
                    <a:pt x="16500887" y="2362142"/>
                  </a:lnTo>
                  <a:lnTo>
                    <a:pt x="16542395" y="2344599"/>
                  </a:lnTo>
                  <a:lnTo>
                    <a:pt x="16580300" y="2321073"/>
                  </a:lnTo>
                  <a:lnTo>
                    <a:pt x="16614008" y="2292157"/>
                  </a:lnTo>
                  <a:lnTo>
                    <a:pt x="16642922" y="2258449"/>
                  </a:lnTo>
                  <a:lnTo>
                    <a:pt x="16666448" y="2220544"/>
                  </a:lnTo>
                  <a:lnTo>
                    <a:pt x="16683989" y="2179037"/>
                  </a:lnTo>
                  <a:lnTo>
                    <a:pt x="16694951" y="2134524"/>
                  </a:lnTo>
                  <a:lnTo>
                    <a:pt x="16698737" y="2087601"/>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5" name="object 5"/>
            <p:cNvSpPr/>
            <p:nvPr/>
          </p:nvSpPr>
          <p:spPr>
            <a:xfrm>
              <a:off x="1816959" y="1466207"/>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7587511" y="576059"/>
              <a:ext cx="1538567" cy="695755"/>
            </a:xfrm>
            <a:prstGeom prst="rect">
              <a:avLst/>
            </a:prstGeom>
          </p:spPr>
        </p:pic>
        <p:sp>
          <p:nvSpPr>
            <p:cNvPr id="7" name="object 7"/>
            <p:cNvSpPr/>
            <p:nvPr/>
          </p:nvSpPr>
          <p:spPr>
            <a:xfrm>
              <a:off x="422125" y="450695"/>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8" name="object 8"/>
          <p:cNvSpPr txBox="1">
            <a:spLocks noGrp="1"/>
          </p:cNvSpPr>
          <p:nvPr>
            <p:ph type="title"/>
          </p:nvPr>
        </p:nvSpPr>
        <p:spPr>
          <a:xfrm>
            <a:off x="2186604" y="499827"/>
            <a:ext cx="5274646" cy="731611"/>
          </a:xfrm>
          <a:prstGeom prst="rect">
            <a:avLst/>
          </a:prstGeom>
        </p:spPr>
        <p:txBody>
          <a:bodyPr vert="horz" wrap="square" lIns="0" tIns="15875" rIns="0" bIns="0" rtlCol="0">
            <a:spAutoFit/>
          </a:bodyPr>
          <a:lstStyle/>
          <a:p>
            <a:pPr marL="12700">
              <a:lnSpc>
                <a:spcPct val="100000"/>
              </a:lnSpc>
              <a:spcBef>
                <a:spcPts val="125"/>
              </a:spcBef>
            </a:pPr>
            <a:r>
              <a:rPr b="1" spc="95" dirty="0" err="1"/>
              <a:t>AniPay</a:t>
            </a:r>
            <a:r>
              <a:rPr b="1" spc="-235" dirty="0"/>
              <a:t> </a:t>
            </a:r>
            <a:r>
              <a:rPr lang="en-US" b="1" spc="114" dirty="0" smtClean="0"/>
              <a:t>payments</a:t>
            </a:r>
            <a:endParaRPr b="1" spc="114" dirty="0"/>
          </a:p>
        </p:txBody>
      </p:sp>
      <p:sp>
        <p:nvSpPr>
          <p:cNvPr id="9" name="object 9"/>
          <p:cNvSpPr txBox="1"/>
          <p:nvPr/>
        </p:nvSpPr>
        <p:spPr>
          <a:xfrm>
            <a:off x="2186604" y="1861140"/>
            <a:ext cx="13428046" cy="2105063"/>
          </a:xfrm>
          <a:prstGeom prst="rect">
            <a:avLst/>
          </a:prstGeom>
        </p:spPr>
        <p:txBody>
          <a:bodyPr vert="horz" wrap="square" lIns="0" tIns="225425" rIns="0" bIns="0" rtlCol="0">
            <a:spAutoFit/>
          </a:bodyPr>
          <a:lstStyle/>
          <a:p>
            <a:pPr marL="12700">
              <a:lnSpc>
                <a:spcPct val="100000"/>
              </a:lnSpc>
              <a:spcBef>
                <a:spcPts val="1775"/>
              </a:spcBef>
            </a:pPr>
            <a:r>
              <a:rPr lang="en-US" sz="2550" spc="60" dirty="0" smtClean="0">
                <a:solidFill>
                  <a:srgbClr val="0057C2"/>
                </a:solidFill>
                <a:latin typeface="Microsoft Sans Serif"/>
                <a:cs typeface="Microsoft Sans Serif"/>
              </a:rPr>
              <a:t>Terms and conditions </a:t>
            </a:r>
            <a:r>
              <a:rPr sz="2550" spc="45" dirty="0" smtClean="0">
                <a:solidFill>
                  <a:srgbClr val="0057C2"/>
                </a:solidFill>
                <a:latin typeface="Microsoft Sans Serif"/>
                <a:cs typeface="Microsoft Sans Serif"/>
              </a:rPr>
              <a:t>:</a:t>
            </a:r>
            <a:endParaRPr sz="2550" dirty="0" smtClean="0">
              <a:latin typeface="Microsoft Sans Serif"/>
              <a:cs typeface="Microsoft Sans Serif"/>
            </a:endParaRPr>
          </a:p>
          <a:p>
            <a:pPr marL="509270">
              <a:lnSpc>
                <a:spcPct val="100000"/>
              </a:lnSpc>
              <a:spcBef>
                <a:spcPts val="1360"/>
              </a:spcBef>
            </a:pPr>
            <a:r>
              <a:rPr lang="en-US" sz="2050" spc="95" dirty="0" smtClean="0">
                <a:solidFill>
                  <a:srgbClr val="0057C2"/>
                </a:solidFill>
                <a:latin typeface="Microsoft Sans Serif"/>
                <a:cs typeface="Microsoft Sans Serif"/>
              </a:rPr>
              <a:t>It is executed as a domestic transfer.</a:t>
            </a:r>
          </a:p>
          <a:p>
            <a:pPr marL="509270">
              <a:lnSpc>
                <a:spcPct val="100000"/>
              </a:lnSpc>
              <a:spcBef>
                <a:spcPts val="1360"/>
              </a:spcBef>
            </a:pPr>
            <a:r>
              <a:rPr lang="en-US" sz="2050" spc="95" dirty="0" smtClean="0">
                <a:solidFill>
                  <a:srgbClr val="0057C2"/>
                </a:solidFill>
                <a:latin typeface="Microsoft Sans Serif"/>
                <a:cs typeface="Microsoft Sans Serif"/>
              </a:rPr>
              <a:t>Payments can be made 24/7.</a:t>
            </a:r>
          </a:p>
          <a:p>
            <a:pPr marL="509270">
              <a:lnSpc>
                <a:spcPct val="100000"/>
              </a:lnSpc>
              <a:spcBef>
                <a:spcPts val="1360"/>
              </a:spcBef>
            </a:pPr>
            <a:r>
              <a:rPr lang="en-US" sz="2050" spc="95" dirty="0" smtClean="0">
                <a:solidFill>
                  <a:srgbClr val="0057C2"/>
                </a:solidFill>
                <a:latin typeface="Microsoft Sans Serif"/>
                <a:cs typeface="Microsoft Sans Serif"/>
              </a:rPr>
              <a:t>It is possible to carry out a one-time transaction up to 40,000 AZN between business entities.</a:t>
            </a:r>
            <a:endParaRPr sz="2050" dirty="0">
              <a:latin typeface="Microsoft Sans Serif"/>
              <a:cs typeface="Microsoft Sans Serif"/>
            </a:endParaRPr>
          </a:p>
        </p:txBody>
      </p:sp>
      <p:grpSp>
        <p:nvGrpSpPr>
          <p:cNvPr id="10" name="object 10"/>
          <p:cNvGrpSpPr/>
          <p:nvPr/>
        </p:nvGrpSpPr>
        <p:grpSpPr>
          <a:xfrm>
            <a:off x="2220136" y="2692846"/>
            <a:ext cx="15213887" cy="7997928"/>
            <a:chOff x="2220136" y="2692846"/>
            <a:chExt cx="15213887" cy="7997928"/>
          </a:xfrm>
        </p:grpSpPr>
        <p:pic>
          <p:nvPicPr>
            <p:cNvPr id="11" name="object 11"/>
            <p:cNvPicPr/>
            <p:nvPr/>
          </p:nvPicPr>
          <p:blipFill>
            <a:blip r:embed="rId4" cstate="print"/>
            <a:stretch>
              <a:fillRect/>
            </a:stretch>
          </p:blipFill>
          <p:spPr>
            <a:xfrm>
              <a:off x="2265661" y="2692846"/>
              <a:ext cx="237029" cy="227032"/>
            </a:xfrm>
            <a:prstGeom prst="rect">
              <a:avLst/>
            </a:prstGeom>
          </p:spPr>
        </p:pic>
        <p:pic>
          <p:nvPicPr>
            <p:cNvPr id="12" name="object 12"/>
            <p:cNvPicPr/>
            <p:nvPr/>
          </p:nvPicPr>
          <p:blipFill>
            <a:blip r:embed="rId5" cstate="print"/>
            <a:stretch>
              <a:fillRect/>
            </a:stretch>
          </p:blipFill>
          <p:spPr>
            <a:xfrm>
              <a:off x="2220136" y="3172890"/>
              <a:ext cx="237029" cy="227032"/>
            </a:xfrm>
            <a:prstGeom prst="rect">
              <a:avLst/>
            </a:prstGeom>
          </p:spPr>
        </p:pic>
        <p:pic>
          <p:nvPicPr>
            <p:cNvPr id="13" name="object 13"/>
            <p:cNvPicPr/>
            <p:nvPr/>
          </p:nvPicPr>
          <p:blipFill>
            <a:blip r:embed="rId6" cstate="print"/>
            <a:stretch>
              <a:fillRect/>
            </a:stretch>
          </p:blipFill>
          <p:spPr>
            <a:xfrm>
              <a:off x="2265661" y="3681338"/>
              <a:ext cx="237029" cy="227032"/>
            </a:xfrm>
            <a:prstGeom prst="rect">
              <a:avLst/>
            </a:prstGeom>
          </p:spPr>
        </p:pic>
        <p:pic>
          <p:nvPicPr>
            <p:cNvPr id="14" name="object 14"/>
            <p:cNvPicPr/>
            <p:nvPr/>
          </p:nvPicPr>
          <p:blipFill>
            <a:blip r:embed="rId7" cstate="print"/>
            <a:stretch>
              <a:fillRect/>
            </a:stretch>
          </p:blipFill>
          <p:spPr>
            <a:xfrm>
              <a:off x="2795726" y="4481539"/>
              <a:ext cx="14638297" cy="6209235"/>
            </a:xfrm>
            <a:prstGeom prst="rect">
              <a:avLst/>
            </a:prstGeom>
          </p:spPr>
        </p:pic>
        <p:pic>
          <p:nvPicPr>
            <p:cNvPr id="15" name="object 15"/>
            <p:cNvPicPr/>
            <p:nvPr/>
          </p:nvPicPr>
          <p:blipFill>
            <a:blip r:embed="rId8" cstate="print"/>
            <a:stretch>
              <a:fillRect/>
            </a:stretch>
          </p:blipFill>
          <p:spPr>
            <a:xfrm>
              <a:off x="3055002" y="5325280"/>
              <a:ext cx="13924408" cy="4918856"/>
            </a:xfrm>
            <a:prstGeom prst="rect">
              <a:avLst/>
            </a:prstGeom>
          </p:spPr>
        </p:pic>
        <p:sp>
          <p:nvSpPr>
            <p:cNvPr id="16" name="object 16"/>
            <p:cNvSpPr/>
            <p:nvPr/>
          </p:nvSpPr>
          <p:spPr>
            <a:xfrm>
              <a:off x="3071484" y="4858919"/>
              <a:ext cx="13917294" cy="475615"/>
            </a:xfrm>
            <a:custGeom>
              <a:avLst/>
              <a:gdLst/>
              <a:ahLst/>
              <a:cxnLst/>
              <a:rect l="l" t="t" r="r" b="b"/>
              <a:pathLst>
                <a:path w="13917294" h="475614">
                  <a:moveTo>
                    <a:pt x="13678285" y="0"/>
                  </a:moveTo>
                  <a:lnTo>
                    <a:pt x="238778" y="0"/>
                  </a:lnTo>
                  <a:lnTo>
                    <a:pt x="190653" y="4851"/>
                  </a:lnTo>
                  <a:lnTo>
                    <a:pt x="145831" y="18764"/>
                  </a:lnTo>
                  <a:lnTo>
                    <a:pt x="105271" y="40780"/>
                  </a:lnTo>
                  <a:lnTo>
                    <a:pt x="69933" y="69937"/>
                  </a:lnTo>
                  <a:lnTo>
                    <a:pt x="40777" y="105276"/>
                  </a:lnTo>
                  <a:lnTo>
                    <a:pt x="18763" y="145836"/>
                  </a:lnTo>
                  <a:lnTo>
                    <a:pt x="4850" y="190656"/>
                  </a:lnTo>
                  <a:lnTo>
                    <a:pt x="0" y="238778"/>
                  </a:lnTo>
                  <a:lnTo>
                    <a:pt x="0" y="475304"/>
                  </a:lnTo>
                  <a:lnTo>
                    <a:pt x="13917063" y="475304"/>
                  </a:lnTo>
                  <a:lnTo>
                    <a:pt x="13917063" y="238778"/>
                  </a:lnTo>
                  <a:lnTo>
                    <a:pt x="13912211" y="190656"/>
                  </a:lnTo>
                  <a:lnTo>
                    <a:pt x="13898298" y="145836"/>
                  </a:lnTo>
                  <a:lnTo>
                    <a:pt x="13876282" y="105276"/>
                  </a:lnTo>
                  <a:lnTo>
                    <a:pt x="13847125" y="69937"/>
                  </a:lnTo>
                  <a:lnTo>
                    <a:pt x="13811786" y="40780"/>
                  </a:lnTo>
                  <a:lnTo>
                    <a:pt x="13771226" y="18764"/>
                  </a:lnTo>
                  <a:lnTo>
                    <a:pt x="13726406" y="4851"/>
                  </a:lnTo>
                  <a:lnTo>
                    <a:pt x="13678285" y="0"/>
                  </a:lnTo>
                  <a:close/>
                </a:path>
              </a:pathLst>
            </a:custGeom>
            <a:solidFill>
              <a:srgbClr val="FFFFFF"/>
            </a:solidFill>
          </p:spPr>
          <p:txBody>
            <a:bodyPr wrap="square" lIns="0" tIns="0" rIns="0" bIns="0" rtlCol="0"/>
            <a:lstStyle/>
            <a:p>
              <a:endParaRPr/>
            </a:p>
          </p:txBody>
        </p:sp>
        <p:pic>
          <p:nvPicPr>
            <p:cNvPr id="17" name="object 17"/>
            <p:cNvPicPr/>
            <p:nvPr/>
          </p:nvPicPr>
          <p:blipFill>
            <a:blip r:embed="rId9" cstate="print"/>
            <a:stretch>
              <a:fillRect/>
            </a:stretch>
          </p:blipFill>
          <p:spPr>
            <a:xfrm>
              <a:off x="3447674" y="5037160"/>
              <a:ext cx="177596" cy="177607"/>
            </a:xfrm>
            <a:prstGeom prst="rect">
              <a:avLst/>
            </a:prstGeom>
          </p:spPr>
        </p:pic>
        <p:pic>
          <p:nvPicPr>
            <p:cNvPr id="18" name="object 18"/>
            <p:cNvPicPr/>
            <p:nvPr/>
          </p:nvPicPr>
          <p:blipFill>
            <a:blip r:embed="rId10" cstate="print"/>
            <a:stretch>
              <a:fillRect/>
            </a:stretch>
          </p:blipFill>
          <p:spPr>
            <a:xfrm>
              <a:off x="3786726" y="5037160"/>
              <a:ext cx="177596" cy="177607"/>
            </a:xfrm>
            <a:prstGeom prst="rect">
              <a:avLst/>
            </a:prstGeom>
          </p:spPr>
        </p:pic>
        <p:pic>
          <p:nvPicPr>
            <p:cNvPr id="19" name="object 19"/>
            <p:cNvPicPr/>
            <p:nvPr/>
          </p:nvPicPr>
          <p:blipFill>
            <a:blip r:embed="rId11" cstate="print"/>
            <a:stretch>
              <a:fillRect/>
            </a:stretch>
          </p:blipFill>
          <p:spPr>
            <a:xfrm>
              <a:off x="4125779" y="5037160"/>
              <a:ext cx="177596" cy="177607"/>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2125" y="4799"/>
            <a:ext cx="19682460" cy="11304270"/>
            <a:chOff x="422125" y="4799"/>
            <a:chExt cx="19682460" cy="11304270"/>
          </a:xfrm>
        </p:grpSpPr>
        <p:pic>
          <p:nvPicPr>
            <p:cNvPr id="3" name="object 3"/>
            <p:cNvPicPr/>
            <p:nvPr/>
          </p:nvPicPr>
          <p:blipFill>
            <a:blip r:embed="rId2" cstate="print"/>
            <a:stretch>
              <a:fillRect/>
            </a:stretch>
          </p:blipFill>
          <p:spPr>
            <a:xfrm>
              <a:off x="4226109" y="4799"/>
              <a:ext cx="15877979" cy="11303756"/>
            </a:xfrm>
            <a:prstGeom prst="rect">
              <a:avLst/>
            </a:prstGeom>
          </p:spPr>
        </p:pic>
        <p:pic>
          <p:nvPicPr>
            <p:cNvPr id="4" name="object 4"/>
            <p:cNvPicPr/>
            <p:nvPr/>
          </p:nvPicPr>
          <p:blipFill>
            <a:blip r:embed="rId3" cstate="print"/>
            <a:stretch>
              <a:fillRect/>
            </a:stretch>
          </p:blipFill>
          <p:spPr>
            <a:xfrm>
              <a:off x="2879493" y="4764252"/>
              <a:ext cx="13182844" cy="5884637"/>
            </a:xfrm>
            <a:prstGeom prst="rect">
              <a:avLst/>
            </a:prstGeom>
          </p:spPr>
        </p:pic>
        <p:sp>
          <p:nvSpPr>
            <p:cNvPr id="5" name="object 5"/>
            <p:cNvSpPr/>
            <p:nvPr/>
          </p:nvSpPr>
          <p:spPr>
            <a:xfrm>
              <a:off x="1417907" y="2062764"/>
              <a:ext cx="16699230" cy="2377440"/>
            </a:xfrm>
            <a:custGeom>
              <a:avLst/>
              <a:gdLst/>
              <a:ahLst/>
              <a:cxnLst/>
              <a:rect l="l" t="t" r="r" b="b"/>
              <a:pathLst>
                <a:path w="16699230" h="2377440">
                  <a:moveTo>
                    <a:pt x="16409448" y="0"/>
                  </a:moveTo>
                  <a:lnTo>
                    <a:pt x="289300" y="0"/>
                  </a:lnTo>
                  <a:lnTo>
                    <a:pt x="242374" y="3786"/>
                  </a:lnTo>
                  <a:lnTo>
                    <a:pt x="197859" y="14748"/>
                  </a:lnTo>
                  <a:lnTo>
                    <a:pt x="156350" y="32291"/>
                  </a:lnTo>
                  <a:lnTo>
                    <a:pt x="118443" y="55817"/>
                  </a:lnTo>
                  <a:lnTo>
                    <a:pt x="84734" y="84733"/>
                  </a:lnTo>
                  <a:lnTo>
                    <a:pt x="55818" y="118441"/>
                  </a:lnTo>
                  <a:lnTo>
                    <a:pt x="32291" y="156346"/>
                  </a:lnTo>
                  <a:lnTo>
                    <a:pt x="14748" y="197853"/>
                  </a:lnTo>
                  <a:lnTo>
                    <a:pt x="3786" y="242366"/>
                  </a:lnTo>
                  <a:lnTo>
                    <a:pt x="0" y="289289"/>
                  </a:lnTo>
                  <a:lnTo>
                    <a:pt x="0" y="2087601"/>
                  </a:lnTo>
                  <a:lnTo>
                    <a:pt x="3786" y="2134524"/>
                  </a:lnTo>
                  <a:lnTo>
                    <a:pt x="14748" y="2179037"/>
                  </a:lnTo>
                  <a:lnTo>
                    <a:pt x="32291" y="2220544"/>
                  </a:lnTo>
                  <a:lnTo>
                    <a:pt x="55818" y="2258449"/>
                  </a:lnTo>
                  <a:lnTo>
                    <a:pt x="84734" y="2292157"/>
                  </a:lnTo>
                  <a:lnTo>
                    <a:pt x="118443" y="2321073"/>
                  </a:lnTo>
                  <a:lnTo>
                    <a:pt x="156350" y="2344599"/>
                  </a:lnTo>
                  <a:lnTo>
                    <a:pt x="197859" y="2362142"/>
                  </a:lnTo>
                  <a:lnTo>
                    <a:pt x="242374" y="2373104"/>
                  </a:lnTo>
                  <a:lnTo>
                    <a:pt x="289300" y="2376890"/>
                  </a:lnTo>
                  <a:lnTo>
                    <a:pt x="16409448" y="2376890"/>
                  </a:lnTo>
                  <a:lnTo>
                    <a:pt x="16456373" y="2373104"/>
                  </a:lnTo>
                  <a:lnTo>
                    <a:pt x="16500887" y="2362142"/>
                  </a:lnTo>
                  <a:lnTo>
                    <a:pt x="16542395" y="2344599"/>
                  </a:lnTo>
                  <a:lnTo>
                    <a:pt x="16580300" y="2321073"/>
                  </a:lnTo>
                  <a:lnTo>
                    <a:pt x="16614008" y="2292157"/>
                  </a:lnTo>
                  <a:lnTo>
                    <a:pt x="16642922" y="2258449"/>
                  </a:lnTo>
                  <a:lnTo>
                    <a:pt x="16666448" y="2220544"/>
                  </a:lnTo>
                  <a:lnTo>
                    <a:pt x="16683989" y="2179037"/>
                  </a:lnTo>
                  <a:lnTo>
                    <a:pt x="16694951" y="2134524"/>
                  </a:lnTo>
                  <a:lnTo>
                    <a:pt x="16698737" y="2087601"/>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6" name="object 6"/>
            <p:cNvSpPr/>
            <p:nvPr/>
          </p:nvSpPr>
          <p:spPr>
            <a:xfrm>
              <a:off x="1816959" y="1466207"/>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7" name="object 7"/>
            <p:cNvPicPr/>
            <p:nvPr/>
          </p:nvPicPr>
          <p:blipFill>
            <a:blip r:embed="rId4" cstate="print"/>
            <a:stretch>
              <a:fillRect/>
            </a:stretch>
          </p:blipFill>
          <p:spPr>
            <a:xfrm>
              <a:off x="17587511" y="576059"/>
              <a:ext cx="1538567" cy="695755"/>
            </a:xfrm>
            <a:prstGeom prst="rect">
              <a:avLst/>
            </a:prstGeom>
          </p:spPr>
        </p:pic>
        <p:sp>
          <p:nvSpPr>
            <p:cNvPr id="8" name="object 8"/>
            <p:cNvSpPr/>
            <p:nvPr/>
          </p:nvSpPr>
          <p:spPr>
            <a:xfrm>
              <a:off x="422125" y="450695"/>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9" name="object 9"/>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165100">
              <a:lnSpc>
                <a:spcPct val="100000"/>
              </a:lnSpc>
              <a:spcBef>
                <a:spcPts val="125"/>
              </a:spcBef>
            </a:pPr>
            <a:r>
              <a:rPr lang="en-US" spc="210" dirty="0" smtClean="0"/>
              <a:t>Government Payment Portal </a:t>
            </a:r>
            <a:r>
              <a:rPr spc="210" dirty="0" smtClean="0"/>
              <a:t>(HÖP</a:t>
            </a:r>
            <a:r>
              <a:rPr spc="210" dirty="0"/>
              <a:t>)</a:t>
            </a:r>
            <a:r>
              <a:rPr spc="-254" dirty="0"/>
              <a:t> </a:t>
            </a:r>
            <a:r>
              <a:rPr lang="en-US" spc="130" dirty="0" smtClean="0"/>
              <a:t>payments</a:t>
            </a:r>
            <a:endParaRPr spc="130" dirty="0"/>
          </a:p>
        </p:txBody>
      </p:sp>
      <p:pic>
        <p:nvPicPr>
          <p:cNvPr id="10" name="object 10"/>
          <p:cNvPicPr/>
          <p:nvPr/>
        </p:nvPicPr>
        <p:blipFill>
          <a:blip r:embed="rId5" cstate="print"/>
          <a:stretch>
            <a:fillRect/>
          </a:stretch>
        </p:blipFill>
        <p:spPr>
          <a:xfrm>
            <a:off x="3158754" y="5551254"/>
            <a:ext cx="12463806" cy="4657858"/>
          </a:xfrm>
          <a:prstGeom prst="rect">
            <a:avLst/>
          </a:prstGeom>
        </p:spPr>
      </p:pic>
      <p:sp>
        <p:nvSpPr>
          <p:cNvPr id="11" name="object 11"/>
          <p:cNvSpPr txBox="1"/>
          <p:nvPr/>
        </p:nvSpPr>
        <p:spPr>
          <a:xfrm>
            <a:off x="2083880" y="2501894"/>
            <a:ext cx="10081218" cy="1524135"/>
          </a:xfrm>
          <a:prstGeom prst="rect">
            <a:avLst/>
          </a:prstGeom>
        </p:spPr>
        <p:txBody>
          <a:bodyPr vert="horz" wrap="square" lIns="0" tIns="13335" rIns="0" bIns="0" rtlCol="0">
            <a:spAutoFit/>
          </a:bodyPr>
          <a:lstStyle/>
          <a:p>
            <a:pPr marL="12700">
              <a:lnSpc>
                <a:spcPct val="100000"/>
              </a:lnSpc>
              <a:spcBef>
                <a:spcPts val="105"/>
              </a:spcBef>
            </a:pPr>
            <a:r>
              <a:rPr lang="en-US" sz="2550" spc="60" dirty="0" smtClean="0">
                <a:solidFill>
                  <a:srgbClr val="0057C2"/>
                </a:solidFill>
                <a:latin typeface="Microsoft Sans Serif"/>
                <a:cs typeface="Microsoft Sans Serif"/>
              </a:rPr>
              <a:t>Terms and conditions</a:t>
            </a:r>
            <a:r>
              <a:rPr sz="2550" spc="45" dirty="0" smtClean="0">
                <a:solidFill>
                  <a:srgbClr val="0057C2"/>
                </a:solidFill>
                <a:latin typeface="Microsoft Sans Serif"/>
                <a:cs typeface="Microsoft Sans Serif"/>
              </a:rPr>
              <a:t>:</a:t>
            </a:r>
            <a:endParaRPr sz="2550" dirty="0">
              <a:latin typeface="Microsoft Sans Serif"/>
              <a:cs typeface="Microsoft Sans Serif"/>
            </a:endParaRPr>
          </a:p>
          <a:p>
            <a:pPr marL="358775">
              <a:lnSpc>
                <a:spcPct val="100000"/>
              </a:lnSpc>
              <a:spcBef>
                <a:spcPts val="1935"/>
              </a:spcBef>
            </a:pPr>
            <a:r>
              <a:rPr lang="en-US" sz="2050" spc="95" dirty="0" smtClean="0">
                <a:solidFill>
                  <a:srgbClr val="0057C2"/>
                </a:solidFill>
                <a:latin typeface="Microsoft Sans Serif"/>
                <a:cs typeface="Microsoft Sans Serif"/>
              </a:rPr>
              <a:t>It is executed as a domestic transfer.</a:t>
            </a:r>
          </a:p>
          <a:p>
            <a:pPr marL="358775">
              <a:lnSpc>
                <a:spcPct val="100000"/>
              </a:lnSpc>
              <a:spcBef>
                <a:spcPts val="1935"/>
              </a:spcBef>
            </a:pPr>
            <a:r>
              <a:rPr lang="en-US" sz="2050" spc="95" dirty="0" smtClean="0">
                <a:solidFill>
                  <a:srgbClr val="0057C2"/>
                </a:solidFill>
                <a:latin typeface="Microsoft Sans Serif"/>
                <a:cs typeface="Microsoft Sans Serif"/>
              </a:rPr>
              <a:t>It is possible to obtain documents and reports related to the payment.</a:t>
            </a:r>
            <a:endParaRPr sz="2050" dirty="0">
              <a:latin typeface="Microsoft Sans Serif"/>
              <a:cs typeface="Microsoft Sans Serif"/>
            </a:endParaRPr>
          </a:p>
        </p:txBody>
      </p:sp>
      <p:grpSp>
        <p:nvGrpSpPr>
          <p:cNvPr id="12" name="object 12"/>
          <p:cNvGrpSpPr/>
          <p:nvPr/>
        </p:nvGrpSpPr>
        <p:grpSpPr>
          <a:xfrm>
            <a:off x="2047497" y="3150445"/>
            <a:ext cx="13575420" cy="2444347"/>
            <a:chOff x="2047497" y="3150445"/>
            <a:chExt cx="13575420" cy="2444347"/>
          </a:xfrm>
        </p:grpSpPr>
        <p:pic>
          <p:nvPicPr>
            <p:cNvPr id="13" name="object 13"/>
            <p:cNvPicPr/>
            <p:nvPr/>
          </p:nvPicPr>
          <p:blipFill>
            <a:blip r:embed="rId6" cstate="print"/>
            <a:stretch>
              <a:fillRect/>
            </a:stretch>
          </p:blipFill>
          <p:spPr>
            <a:xfrm>
              <a:off x="2047497" y="3150445"/>
              <a:ext cx="237029" cy="227032"/>
            </a:xfrm>
            <a:prstGeom prst="rect">
              <a:avLst/>
            </a:prstGeom>
          </p:spPr>
        </p:pic>
        <p:pic>
          <p:nvPicPr>
            <p:cNvPr id="14" name="object 14"/>
            <p:cNvPicPr/>
            <p:nvPr/>
          </p:nvPicPr>
          <p:blipFill>
            <a:blip r:embed="rId6" cstate="print"/>
            <a:stretch>
              <a:fillRect/>
            </a:stretch>
          </p:blipFill>
          <p:spPr>
            <a:xfrm>
              <a:off x="2047497" y="3642411"/>
              <a:ext cx="237029" cy="227032"/>
            </a:xfrm>
            <a:prstGeom prst="rect">
              <a:avLst/>
            </a:prstGeom>
          </p:spPr>
        </p:pic>
        <p:sp>
          <p:nvSpPr>
            <p:cNvPr id="15" name="object 15"/>
            <p:cNvSpPr/>
            <p:nvPr/>
          </p:nvSpPr>
          <p:spPr>
            <a:xfrm>
              <a:off x="3162312" y="5119177"/>
              <a:ext cx="12460605" cy="475615"/>
            </a:xfrm>
            <a:custGeom>
              <a:avLst/>
              <a:gdLst/>
              <a:ahLst/>
              <a:cxnLst/>
              <a:rect l="l" t="t" r="r" b="b"/>
              <a:pathLst>
                <a:path w="12460605" h="475614">
                  <a:moveTo>
                    <a:pt x="12221470"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475304"/>
                  </a:lnTo>
                  <a:lnTo>
                    <a:pt x="12460248" y="475304"/>
                  </a:lnTo>
                  <a:lnTo>
                    <a:pt x="12460248" y="238778"/>
                  </a:lnTo>
                  <a:lnTo>
                    <a:pt x="12455397" y="190656"/>
                  </a:lnTo>
                  <a:lnTo>
                    <a:pt x="12441484" y="145836"/>
                  </a:lnTo>
                  <a:lnTo>
                    <a:pt x="12419468" y="105276"/>
                  </a:lnTo>
                  <a:lnTo>
                    <a:pt x="12390311" y="69937"/>
                  </a:lnTo>
                  <a:lnTo>
                    <a:pt x="12354972" y="40780"/>
                  </a:lnTo>
                  <a:lnTo>
                    <a:pt x="12314412" y="18764"/>
                  </a:lnTo>
                  <a:lnTo>
                    <a:pt x="12269592" y="4851"/>
                  </a:lnTo>
                  <a:lnTo>
                    <a:pt x="12221470" y="0"/>
                  </a:lnTo>
                  <a:close/>
                </a:path>
              </a:pathLst>
            </a:custGeom>
            <a:solidFill>
              <a:srgbClr val="FFFFFF"/>
            </a:solidFill>
          </p:spPr>
          <p:txBody>
            <a:bodyPr wrap="square" lIns="0" tIns="0" rIns="0" bIns="0" rtlCol="0"/>
            <a:lstStyle/>
            <a:p>
              <a:endParaRPr/>
            </a:p>
          </p:txBody>
        </p:sp>
        <p:pic>
          <p:nvPicPr>
            <p:cNvPr id="16" name="object 16"/>
            <p:cNvPicPr/>
            <p:nvPr/>
          </p:nvPicPr>
          <p:blipFill>
            <a:blip r:embed="rId7" cstate="print"/>
            <a:stretch>
              <a:fillRect/>
            </a:stretch>
          </p:blipFill>
          <p:spPr>
            <a:xfrm>
              <a:off x="3499122" y="5297419"/>
              <a:ext cx="184339" cy="177607"/>
            </a:xfrm>
            <a:prstGeom prst="rect">
              <a:avLst/>
            </a:prstGeom>
          </p:spPr>
        </p:pic>
        <p:pic>
          <p:nvPicPr>
            <p:cNvPr id="17" name="object 17"/>
            <p:cNvPicPr/>
            <p:nvPr/>
          </p:nvPicPr>
          <p:blipFill>
            <a:blip r:embed="rId8" cstate="print"/>
            <a:stretch>
              <a:fillRect/>
            </a:stretch>
          </p:blipFill>
          <p:spPr>
            <a:xfrm>
              <a:off x="3851041" y="5297419"/>
              <a:ext cx="184339" cy="177607"/>
            </a:xfrm>
            <a:prstGeom prst="rect">
              <a:avLst/>
            </a:prstGeom>
          </p:spPr>
        </p:pic>
        <p:pic>
          <p:nvPicPr>
            <p:cNvPr id="18" name="object 18"/>
            <p:cNvPicPr/>
            <p:nvPr/>
          </p:nvPicPr>
          <p:blipFill>
            <a:blip r:embed="rId9" cstate="print"/>
            <a:stretch>
              <a:fillRect/>
            </a:stretch>
          </p:blipFill>
          <p:spPr>
            <a:xfrm>
              <a:off x="4202961" y="5297419"/>
              <a:ext cx="184339" cy="177607"/>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8965"/>
            <a:ext cx="20104100" cy="11292840"/>
            <a:chOff x="0" y="0"/>
            <a:chExt cx="20104100" cy="11292840"/>
          </a:xfrm>
        </p:grpSpPr>
        <p:sp>
          <p:nvSpPr>
            <p:cNvPr id="3" name="object 3"/>
            <p:cNvSpPr/>
            <p:nvPr/>
          </p:nvSpPr>
          <p:spPr>
            <a:xfrm>
              <a:off x="0" y="0"/>
              <a:ext cx="5715" cy="11292840"/>
            </a:xfrm>
            <a:custGeom>
              <a:avLst/>
              <a:gdLst/>
              <a:ahLst/>
              <a:cxnLst/>
              <a:rect l="l" t="t" r="r" b="b"/>
              <a:pathLst>
                <a:path w="5715" h="11292840">
                  <a:moveTo>
                    <a:pt x="0" y="11292410"/>
                  </a:moveTo>
                  <a:lnTo>
                    <a:pt x="5245" y="11292410"/>
                  </a:lnTo>
                  <a:lnTo>
                    <a:pt x="5245" y="0"/>
                  </a:lnTo>
                  <a:lnTo>
                    <a:pt x="0" y="0"/>
                  </a:lnTo>
                  <a:lnTo>
                    <a:pt x="0" y="11292410"/>
                  </a:lnTo>
                  <a:close/>
                </a:path>
              </a:pathLst>
            </a:custGeom>
            <a:solidFill>
              <a:srgbClr val="F2F2F2"/>
            </a:solidFill>
          </p:spPr>
          <p:txBody>
            <a:bodyPr wrap="square" lIns="0" tIns="0" rIns="0" bIns="0" rtlCol="0"/>
            <a:lstStyle/>
            <a:p>
              <a:endParaRPr/>
            </a:p>
          </p:txBody>
        </p:sp>
        <p:sp>
          <p:nvSpPr>
            <p:cNvPr id="4" name="object 4"/>
            <p:cNvSpPr/>
            <p:nvPr/>
          </p:nvSpPr>
          <p:spPr>
            <a:xfrm>
              <a:off x="5245" y="0"/>
              <a:ext cx="20099020" cy="11276965"/>
            </a:xfrm>
            <a:custGeom>
              <a:avLst/>
              <a:gdLst/>
              <a:ahLst/>
              <a:cxnLst/>
              <a:rect l="l" t="t" r="r" b="b"/>
              <a:pathLst>
                <a:path w="20099020" h="11276965">
                  <a:moveTo>
                    <a:pt x="20098843" y="0"/>
                  </a:moveTo>
                  <a:lnTo>
                    <a:pt x="0" y="0"/>
                  </a:lnTo>
                  <a:lnTo>
                    <a:pt x="0" y="11276955"/>
                  </a:lnTo>
                  <a:lnTo>
                    <a:pt x="20098843" y="11276955"/>
                  </a:lnTo>
                  <a:lnTo>
                    <a:pt x="20098843"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5722" y="0"/>
              <a:ext cx="20088367" cy="11292410"/>
            </a:xfrm>
            <a:prstGeom prst="rect">
              <a:avLst/>
            </a:prstGeom>
          </p:spPr>
        </p:pic>
        <p:pic>
          <p:nvPicPr>
            <p:cNvPr id="6" name="object 6"/>
            <p:cNvPicPr/>
            <p:nvPr/>
          </p:nvPicPr>
          <p:blipFill>
            <a:blip r:embed="rId3" cstate="print"/>
            <a:stretch>
              <a:fillRect/>
            </a:stretch>
          </p:blipFill>
          <p:spPr>
            <a:xfrm>
              <a:off x="2785255" y="4607189"/>
              <a:ext cx="13277082" cy="6418652"/>
            </a:xfrm>
            <a:prstGeom prst="rect">
              <a:avLst/>
            </a:prstGeom>
          </p:spPr>
        </p:pic>
        <p:sp>
          <p:nvSpPr>
            <p:cNvPr id="7" name="object 7"/>
            <p:cNvSpPr/>
            <p:nvPr/>
          </p:nvSpPr>
          <p:spPr>
            <a:xfrm>
              <a:off x="1417907" y="2041822"/>
              <a:ext cx="16699230" cy="2377440"/>
            </a:xfrm>
            <a:custGeom>
              <a:avLst/>
              <a:gdLst/>
              <a:ahLst/>
              <a:cxnLst/>
              <a:rect l="l" t="t" r="r" b="b"/>
              <a:pathLst>
                <a:path w="16699230" h="2377440">
                  <a:moveTo>
                    <a:pt x="16409448" y="0"/>
                  </a:moveTo>
                  <a:lnTo>
                    <a:pt x="289300" y="0"/>
                  </a:lnTo>
                  <a:lnTo>
                    <a:pt x="242374" y="3786"/>
                  </a:lnTo>
                  <a:lnTo>
                    <a:pt x="197859" y="14748"/>
                  </a:lnTo>
                  <a:lnTo>
                    <a:pt x="156350" y="32291"/>
                  </a:lnTo>
                  <a:lnTo>
                    <a:pt x="118443" y="55817"/>
                  </a:lnTo>
                  <a:lnTo>
                    <a:pt x="84734" y="84733"/>
                  </a:lnTo>
                  <a:lnTo>
                    <a:pt x="55818" y="118441"/>
                  </a:lnTo>
                  <a:lnTo>
                    <a:pt x="32291" y="156346"/>
                  </a:lnTo>
                  <a:lnTo>
                    <a:pt x="14748" y="197853"/>
                  </a:lnTo>
                  <a:lnTo>
                    <a:pt x="3786" y="242366"/>
                  </a:lnTo>
                  <a:lnTo>
                    <a:pt x="0" y="289289"/>
                  </a:lnTo>
                  <a:lnTo>
                    <a:pt x="0" y="2087601"/>
                  </a:lnTo>
                  <a:lnTo>
                    <a:pt x="3786" y="2134524"/>
                  </a:lnTo>
                  <a:lnTo>
                    <a:pt x="14748" y="2179037"/>
                  </a:lnTo>
                  <a:lnTo>
                    <a:pt x="32291" y="2220544"/>
                  </a:lnTo>
                  <a:lnTo>
                    <a:pt x="55818" y="2258449"/>
                  </a:lnTo>
                  <a:lnTo>
                    <a:pt x="84734" y="2292157"/>
                  </a:lnTo>
                  <a:lnTo>
                    <a:pt x="118443" y="2321073"/>
                  </a:lnTo>
                  <a:lnTo>
                    <a:pt x="156350" y="2344599"/>
                  </a:lnTo>
                  <a:lnTo>
                    <a:pt x="197859" y="2362142"/>
                  </a:lnTo>
                  <a:lnTo>
                    <a:pt x="242374" y="2373104"/>
                  </a:lnTo>
                  <a:lnTo>
                    <a:pt x="289300" y="2376890"/>
                  </a:lnTo>
                  <a:lnTo>
                    <a:pt x="16409448" y="2376890"/>
                  </a:lnTo>
                  <a:lnTo>
                    <a:pt x="16456373" y="2373104"/>
                  </a:lnTo>
                  <a:lnTo>
                    <a:pt x="16500887" y="2362142"/>
                  </a:lnTo>
                  <a:lnTo>
                    <a:pt x="16542395" y="2344599"/>
                  </a:lnTo>
                  <a:lnTo>
                    <a:pt x="16580300" y="2321073"/>
                  </a:lnTo>
                  <a:lnTo>
                    <a:pt x="16614008" y="2292157"/>
                  </a:lnTo>
                  <a:lnTo>
                    <a:pt x="16642922" y="2258449"/>
                  </a:lnTo>
                  <a:lnTo>
                    <a:pt x="16666448" y="2220544"/>
                  </a:lnTo>
                  <a:lnTo>
                    <a:pt x="16683989" y="2179037"/>
                  </a:lnTo>
                  <a:lnTo>
                    <a:pt x="16694951" y="2134524"/>
                  </a:lnTo>
                  <a:lnTo>
                    <a:pt x="16698737" y="2087601"/>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8" name="object 8"/>
            <p:cNvSpPr/>
            <p:nvPr/>
          </p:nvSpPr>
          <p:spPr>
            <a:xfrm>
              <a:off x="1816959" y="144526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9" name="object 9"/>
            <p:cNvPicPr/>
            <p:nvPr/>
          </p:nvPicPr>
          <p:blipFill>
            <a:blip r:embed="rId4" cstate="print"/>
            <a:stretch>
              <a:fillRect/>
            </a:stretch>
          </p:blipFill>
          <p:spPr>
            <a:xfrm>
              <a:off x="17587512" y="555117"/>
              <a:ext cx="1538567" cy="695755"/>
            </a:xfrm>
            <a:prstGeom prst="rect">
              <a:avLst/>
            </a:prstGeom>
          </p:spPr>
        </p:pic>
        <p:sp>
          <p:nvSpPr>
            <p:cNvPr id="10" name="object 10"/>
            <p:cNvSpPr/>
            <p:nvPr/>
          </p:nvSpPr>
          <p:spPr>
            <a:xfrm>
              <a:off x="422125" y="429753"/>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11" name="object 11"/>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0005">
              <a:lnSpc>
                <a:spcPct val="100000"/>
              </a:lnSpc>
              <a:spcBef>
                <a:spcPts val="125"/>
              </a:spcBef>
            </a:pPr>
            <a:r>
              <a:rPr lang="en-US" spc="240" dirty="0"/>
              <a:t>Credit Line Application and Terms</a:t>
            </a:r>
            <a:endParaRPr spc="155" dirty="0"/>
          </a:p>
        </p:txBody>
      </p:sp>
      <p:sp>
        <p:nvSpPr>
          <p:cNvPr id="12" name="object 12"/>
          <p:cNvSpPr txBox="1"/>
          <p:nvPr/>
        </p:nvSpPr>
        <p:spPr>
          <a:xfrm>
            <a:off x="1942788" y="2125434"/>
            <a:ext cx="14138814" cy="1950534"/>
          </a:xfrm>
          <a:prstGeom prst="rect">
            <a:avLst/>
          </a:prstGeom>
        </p:spPr>
        <p:txBody>
          <a:bodyPr vert="horz" wrap="square" lIns="0" tIns="186690" rIns="0" bIns="0" rtlCol="0">
            <a:spAutoFit/>
          </a:bodyPr>
          <a:lstStyle/>
          <a:p>
            <a:pPr marL="12700">
              <a:lnSpc>
                <a:spcPct val="100000"/>
              </a:lnSpc>
              <a:spcBef>
                <a:spcPts val="1470"/>
              </a:spcBef>
            </a:pPr>
            <a:r>
              <a:rPr lang="en-US" sz="2550" spc="60" dirty="0" smtClean="0">
                <a:solidFill>
                  <a:srgbClr val="0057C2"/>
                </a:solidFill>
                <a:latin typeface="Microsoft Sans Serif"/>
                <a:cs typeface="Microsoft Sans Serif"/>
              </a:rPr>
              <a:t>Terms and conditions </a:t>
            </a:r>
            <a:r>
              <a:rPr sz="2550" spc="45" dirty="0" smtClean="0">
                <a:solidFill>
                  <a:srgbClr val="0057C2"/>
                </a:solidFill>
                <a:latin typeface="Microsoft Sans Serif"/>
                <a:cs typeface="Microsoft Sans Serif"/>
              </a:rPr>
              <a:t>:</a:t>
            </a:r>
            <a:endParaRPr sz="2550" dirty="0">
              <a:latin typeface="Microsoft Sans Serif"/>
              <a:cs typeface="Microsoft Sans Serif"/>
            </a:endParaRPr>
          </a:p>
          <a:p>
            <a:pPr marL="358775">
              <a:lnSpc>
                <a:spcPct val="100000"/>
              </a:lnSpc>
              <a:spcBef>
                <a:spcPts val="1110"/>
              </a:spcBef>
            </a:pPr>
            <a:r>
              <a:rPr lang="en-US" sz="2050" spc="50" dirty="0" smtClean="0">
                <a:solidFill>
                  <a:srgbClr val="0057C2"/>
                </a:solidFill>
                <a:latin typeface="Microsoft Sans Serif"/>
                <a:cs typeface="Microsoft Sans Serif"/>
              </a:rPr>
              <a:t>A new credit application and use of the credit line are available.</a:t>
            </a:r>
          </a:p>
          <a:p>
            <a:pPr marL="358775">
              <a:lnSpc>
                <a:spcPct val="100000"/>
              </a:lnSpc>
              <a:spcBef>
                <a:spcPts val="1110"/>
              </a:spcBef>
            </a:pPr>
            <a:r>
              <a:rPr lang="en-US" sz="2050" spc="50" dirty="0" smtClean="0">
                <a:solidFill>
                  <a:srgbClr val="0057C2"/>
                </a:solidFill>
                <a:latin typeface="Microsoft Sans Serif"/>
                <a:cs typeface="Microsoft Sans Serif"/>
              </a:rPr>
              <a:t>It is possible to track reports, history, and existing credits related to the loans.</a:t>
            </a:r>
          </a:p>
          <a:p>
            <a:pPr marL="358775">
              <a:lnSpc>
                <a:spcPct val="100000"/>
              </a:lnSpc>
              <a:spcBef>
                <a:spcPts val="1110"/>
              </a:spcBef>
            </a:pPr>
            <a:r>
              <a:rPr lang="en-US" sz="2050" spc="50" dirty="0" smtClean="0">
                <a:solidFill>
                  <a:srgbClr val="0057C2"/>
                </a:solidFill>
                <a:latin typeface="Microsoft Sans Serif"/>
                <a:cs typeface="Microsoft Sans Serif"/>
              </a:rPr>
              <a:t>The credit application can be executed by a user with representative authority.</a:t>
            </a:r>
            <a:endParaRPr sz="2050" dirty="0">
              <a:latin typeface="Microsoft Sans Serif"/>
              <a:cs typeface="Microsoft Sans Serif"/>
            </a:endParaRPr>
          </a:p>
        </p:txBody>
      </p:sp>
      <p:grpSp>
        <p:nvGrpSpPr>
          <p:cNvPr id="13" name="object 13"/>
          <p:cNvGrpSpPr/>
          <p:nvPr/>
        </p:nvGrpSpPr>
        <p:grpSpPr>
          <a:xfrm>
            <a:off x="1935993" y="2930391"/>
            <a:ext cx="13686924" cy="7637822"/>
            <a:chOff x="1935993" y="2930391"/>
            <a:chExt cx="13686924" cy="7637822"/>
          </a:xfrm>
        </p:grpSpPr>
        <p:pic>
          <p:nvPicPr>
            <p:cNvPr id="14" name="object 14"/>
            <p:cNvPicPr/>
            <p:nvPr/>
          </p:nvPicPr>
          <p:blipFill>
            <a:blip r:embed="rId5" cstate="print"/>
            <a:stretch>
              <a:fillRect/>
            </a:stretch>
          </p:blipFill>
          <p:spPr>
            <a:xfrm>
              <a:off x="1942788" y="2930391"/>
              <a:ext cx="237029" cy="227032"/>
            </a:xfrm>
            <a:prstGeom prst="rect">
              <a:avLst/>
            </a:prstGeom>
          </p:spPr>
        </p:pic>
        <p:pic>
          <p:nvPicPr>
            <p:cNvPr id="15" name="object 15"/>
            <p:cNvPicPr/>
            <p:nvPr/>
          </p:nvPicPr>
          <p:blipFill>
            <a:blip r:embed="rId6" cstate="print"/>
            <a:stretch>
              <a:fillRect/>
            </a:stretch>
          </p:blipFill>
          <p:spPr>
            <a:xfrm>
              <a:off x="1942788" y="3328285"/>
              <a:ext cx="237029" cy="227032"/>
            </a:xfrm>
            <a:prstGeom prst="rect">
              <a:avLst/>
            </a:prstGeom>
          </p:spPr>
        </p:pic>
        <p:pic>
          <p:nvPicPr>
            <p:cNvPr id="16" name="object 16"/>
            <p:cNvPicPr/>
            <p:nvPr/>
          </p:nvPicPr>
          <p:blipFill>
            <a:blip r:embed="rId7" cstate="print"/>
            <a:stretch>
              <a:fillRect/>
            </a:stretch>
          </p:blipFill>
          <p:spPr>
            <a:xfrm>
              <a:off x="1935993" y="3766866"/>
              <a:ext cx="237029" cy="227032"/>
            </a:xfrm>
            <a:prstGeom prst="rect">
              <a:avLst/>
            </a:prstGeom>
          </p:spPr>
        </p:pic>
        <p:sp>
          <p:nvSpPr>
            <p:cNvPr id="17" name="object 17"/>
            <p:cNvSpPr/>
            <p:nvPr/>
          </p:nvSpPr>
          <p:spPr>
            <a:xfrm>
              <a:off x="3162312" y="4962113"/>
              <a:ext cx="12460605" cy="475615"/>
            </a:xfrm>
            <a:custGeom>
              <a:avLst/>
              <a:gdLst/>
              <a:ahLst/>
              <a:cxnLst/>
              <a:rect l="l" t="t" r="r" b="b"/>
              <a:pathLst>
                <a:path w="12460605" h="475614">
                  <a:moveTo>
                    <a:pt x="12221470"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475304"/>
                  </a:lnTo>
                  <a:lnTo>
                    <a:pt x="12460248" y="475304"/>
                  </a:lnTo>
                  <a:lnTo>
                    <a:pt x="12460248" y="238778"/>
                  </a:lnTo>
                  <a:lnTo>
                    <a:pt x="12455397" y="190656"/>
                  </a:lnTo>
                  <a:lnTo>
                    <a:pt x="12441484" y="145836"/>
                  </a:lnTo>
                  <a:lnTo>
                    <a:pt x="12419468" y="105276"/>
                  </a:lnTo>
                  <a:lnTo>
                    <a:pt x="12390311" y="69937"/>
                  </a:lnTo>
                  <a:lnTo>
                    <a:pt x="12354972" y="40780"/>
                  </a:lnTo>
                  <a:lnTo>
                    <a:pt x="12314412" y="18764"/>
                  </a:lnTo>
                  <a:lnTo>
                    <a:pt x="12269592" y="4851"/>
                  </a:lnTo>
                  <a:lnTo>
                    <a:pt x="12221470" y="0"/>
                  </a:lnTo>
                  <a:close/>
                </a:path>
              </a:pathLst>
            </a:custGeom>
            <a:solidFill>
              <a:srgbClr val="FFFFFF"/>
            </a:solidFill>
          </p:spPr>
          <p:txBody>
            <a:bodyPr wrap="square" lIns="0" tIns="0" rIns="0" bIns="0" rtlCol="0"/>
            <a:lstStyle/>
            <a:p>
              <a:endParaRPr/>
            </a:p>
          </p:txBody>
        </p:sp>
        <p:pic>
          <p:nvPicPr>
            <p:cNvPr id="18" name="object 18"/>
            <p:cNvPicPr/>
            <p:nvPr/>
          </p:nvPicPr>
          <p:blipFill>
            <a:blip r:embed="rId8" cstate="print"/>
            <a:stretch>
              <a:fillRect/>
            </a:stretch>
          </p:blipFill>
          <p:spPr>
            <a:xfrm>
              <a:off x="3499122" y="5140356"/>
              <a:ext cx="184339" cy="177607"/>
            </a:xfrm>
            <a:prstGeom prst="rect">
              <a:avLst/>
            </a:prstGeom>
          </p:spPr>
        </p:pic>
        <p:pic>
          <p:nvPicPr>
            <p:cNvPr id="19" name="object 19"/>
            <p:cNvPicPr/>
            <p:nvPr/>
          </p:nvPicPr>
          <p:blipFill>
            <a:blip r:embed="rId9" cstate="print"/>
            <a:stretch>
              <a:fillRect/>
            </a:stretch>
          </p:blipFill>
          <p:spPr>
            <a:xfrm>
              <a:off x="3851041" y="5140356"/>
              <a:ext cx="184339" cy="177607"/>
            </a:xfrm>
            <a:prstGeom prst="rect">
              <a:avLst/>
            </a:prstGeom>
          </p:spPr>
        </p:pic>
        <p:pic>
          <p:nvPicPr>
            <p:cNvPr id="20" name="object 20"/>
            <p:cNvPicPr/>
            <p:nvPr/>
          </p:nvPicPr>
          <p:blipFill>
            <a:blip r:embed="rId10" cstate="print"/>
            <a:stretch>
              <a:fillRect/>
            </a:stretch>
          </p:blipFill>
          <p:spPr>
            <a:xfrm>
              <a:off x="4202961" y="5140356"/>
              <a:ext cx="184339" cy="177607"/>
            </a:xfrm>
            <a:prstGeom prst="rect">
              <a:avLst/>
            </a:prstGeom>
          </p:spPr>
        </p:pic>
        <p:pic>
          <p:nvPicPr>
            <p:cNvPr id="21" name="object 21"/>
            <p:cNvPicPr/>
            <p:nvPr/>
          </p:nvPicPr>
          <p:blipFill>
            <a:blip r:embed="rId11" cstate="print"/>
            <a:stretch>
              <a:fillRect/>
            </a:stretch>
          </p:blipFill>
          <p:spPr>
            <a:xfrm>
              <a:off x="3151697" y="5433152"/>
              <a:ext cx="12470863" cy="5135061"/>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9410"/>
            <a:ext cx="20104100" cy="11292840"/>
            <a:chOff x="0" y="0"/>
            <a:chExt cx="20104100" cy="11292840"/>
          </a:xfrm>
        </p:grpSpPr>
        <p:sp>
          <p:nvSpPr>
            <p:cNvPr id="3" name="object 3"/>
            <p:cNvSpPr/>
            <p:nvPr/>
          </p:nvSpPr>
          <p:spPr>
            <a:xfrm>
              <a:off x="0" y="0"/>
              <a:ext cx="5715" cy="11292840"/>
            </a:xfrm>
            <a:custGeom>
              <a:avLst/>
              <a:gdLst/>
              <a:ahLst/>
              <a:cxnLst/>
              <a:rect l="l" t="t" r="r" b="b"/>
              <a:pathLst>
                <a:path w="5715" h="11292840">
                  <a:moveTo>
                    <a:pt x="0" y="11292410"/>
                  </a:moveTo>
                  <a:lnTo>
                    <a:pt x="5245" y="11292410"/>
                  </a:lnTo>
                  <a:lnTo>
                    <a:pt x="5245" y="0"/>
                  </a:lnTo>
                  <a:lnTo>
                    <a:pt x="0" y="0"/>
                  </a:lnTo>
                  <a:lnTo>
                    <a:pt x="0" y="11292410"/>
                  </a:lnTo>
                  <a:close/>
                </a:path>
              </a:pathLst>
            </a:custGeom>
            <a:solidFill>
              <a:srgbClr val="F2F2F2"/>
            </a:solidFill>
          </p:spPr>
          <p:txBody>
            <a:bodyPr wrap="square" lIns="0" tIns="0" rIns="0" bIns="0" rtlCol="0"/>
            <a:lstStyle/>
            <a:p>
              <a:endParaRPr/>
            </a:p>
          </p:txBody>
        </p:sp>
        <p:sp>
          <p:nvSpPr>
            <p:cNvPr id="4" name="object 4"/>
            <p:cNvSpPr/>
            <p:nvPr/>
          </p:nvSpPr>
          <p:spPr>
            <a:xfrm>
              <a:off x="5245" y="0"/>
              <a:ext cx="20099020" cy="11276965"/>
            </a:xfrm>
            <a:custGeom>
              <a:avLst/>
              <a:gdLst/>
              <a:ahLst/>
              <a:cxnLst/>
              <a:rect l="l" t="t" r="r" b="b"/>
              <a:pathLst>
                <a:path w="20099020" h="11276965">
                  <a:moveTo>
                    <a:pt x="20098843" y="0"/>
                  </a:moveTo>
                  <a:lnTo>
                    <a:pt x="0" y="0"/>
                  </a:lnTo>
                  <a:lnTo>
                    <a:pt x="0" y="11276955"/>
                  </a:lnTo>
                  <a:lnTo>
                    <a:pt x="20098843" y="11276955"/>
                  </a:lnTo>
                  <a:lnTo>
                    <a:pt x="20098843"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5722" y="0"/>
              <a:ext cx="20088367" cy="11292410"/>
            </a:xfrm>
            <a:prstGeom prst="rect">
              <a:avLst/>
            </a:prstGeom>
          </p:spPr>
        </p:pic>
        <p:sp>
          <p:nvSpPr>
            <p:cNvPr id="6" name="object 6"/>
            <p:cNvSpPr/>
            <p:nvPr/>
          </p:nvSpPr>
          <p:spPr>
            <a:xfrm>
              <a:off x="1417907" y="2041822"/>
              <a:ext cx="16699230" cy="2377440"/>
            </a:xfrm>
            <a:custGeom>
              <a:avLst/>
              <a:gdLst/>
              <a:ahLst/>
              <a:cxnLst/>
              <a:rect l="l" t="t" r="r" b="b"/>
              <a:pathLst>
                <a:path w="16699230" h="2377440">
                  <a:moveTo>
                    <a:pt x="16409448" y="0"/>
                  </a:moveTo>
                  <a:lnTo>
                    <a:pt x="289300" y="0"/>
                  </a:lnTo>
                  <a:lnTo>
                    <a:pt x="242374" y="3786"/>
                  </a:lnTo>
                  <a:lnTo>
                    <a:pt x="197859" y="14748"/>
                  </a:lnTo>
                  <a:lnTo>
                    <a:pt x="156350" y="32291"/>
                  </a:lnTo>
                  <a:lnTo>
                    <a:pt x="118443" y="55817"/>
                  </a:lnTo>
                  <a:lnTo>
                    <a:pt x="84734" y="84733"/>
                  </a:lnTo>
                  <a:lnTo>
                    <a:pt x="55818" y="118441"/>
                  </a:lnTo>
                  <a:lnTo>
                    <a:pt x="32291" y="156346"/>
                  </a:lnTo>
                  <a:lnTo>
                    <a:pt x="14748" y="197853"/>
                  </a:lnTo>
                  <a:lnTo>
                    <a:pt x="3786" y="242366"/>
                  </a:lnTo>
                  <a:lnTo>
                    <a:pt x="0" y="289289"/>
                  </a:lnTo>
                  <a:lnTo>
                    <a:pt x="0" y="2087601"/>
                  </a:lnTo>
                  <a:lnTo>
                    <a:pt x="3786" y="2134524"/>
                  </a:lnTo>
                  <a:lnTo>
                    <a:pt x="14748" y="2179037"/>
                  </a:lnTo>
                  <a:lnTo>
                    <a:pt x="32291" y="2220544"/>
                  </a:lnTo>
                  <a:lnTo>
                    <a:pt x="55818" y="2258449"/>
                  </a:lnTo>
                  <a:lnTo>
                    <a:pt x="84734" y="2292157"/>
                  </a:lnTo>
                  <a:lnTo>
                    <a:pt x="118443" y="2321073"/>
                  </a:lnTo>
                  <a:lnTo>
                    <a:pt x="156350" y="2344599"/>
                  </a:lnTo>
                  <a:lnTo>
                    <a:pt x="197859" y="2362142"/>
                  </a:lnTo>
                  <a:lnTo>
                    <a:pt x="242374" y="2373104"/>
                  </a:lnTo>
                  <a:lnTo>
                    <a:pt x="289300" y="2376890"/>
                  </a:lnTo>
                  <a:lnTo>
                    <a:pt x="16409448" y="2376890"/>
                  </a:lnTo>
                  <a:lnTo>
                    <a:pt x="16456373" y="2373104"/>
                  </a:lnTo>
                  <a:lnTo>
                    <a:pt x="16500887" y="2362142"/>
                  </a:lnTo>
                  <a:lnTo>
                    <a:pt x="16542395" y="2344599"/>
                  </a:lnTo>
                  <a:lnTo>
                    <a:pt x="16580300" y="2321073"/>
                  </a:lnTo>
                  <a:lnTo>
                    <a:pt x="16614008" y="2292157"/>
                  </a:lnTo>
                  <a:lnTo>
                    <a:pt x="16642922" y="2258449"/>
                  </a:lnTo>
                  <a:lnTo>
                    <a:pt x="16666448" y="2220544"/>
                  </a:lnTo>
                  <a:lnTo>
                    <a:pt x="16683989" y="2179037"/>
                  </a:lnTo>
                  <a:lnTo>
                    <a:pt x="16694951" y="2134524"/>
                  </a:lnTo>
                  <a:lnTo>
                    <a:pt x="16698737" y="2087601"/>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7" name="object 7"/>
            <p:cNvSpPr/>
            <p:nvPr/>
          </p:nvSpPr>
          <p:spPr>
            <a:xfrm>
              <a:off x="1816959" y="144526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7587512" y="555117"/>
              <a:ext cx="1538567" cy="695755"/>
            </a:xfrm>
            <a:prstGeom prst="rect">
              <a:avLst/>
            </a:prstGeom>
          </p:spPr>
        </p:pic>
        <p:sp>
          <p:nvSpPr>
            <p:cNvPr id="9" name="object 9"/>
            <p:cNvSpPr/>
            <p:nvPr/>
          </p:nvSpPr>
          <p:spPr>
            <a:xfrm>
              <a:off x="422125" y="429753"/>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10" name="object 10"/>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0005">
              <a:lnSpc>
                <a:spcPct val="100000"/>
              </a:lnSpc>
              <a:spcBef>
                <a:spcPts val="125"/>
              </a:spcBef>
            </a:pPr>
            <a:r>
              <a:rPr lang="en-US" spc="165" dirty="0"/>
              <a:t>Application and Terms for Deposits</a:t>
            </a:r>
            <a:endParaRPr spc="155" dirty="0"/>
          </a:p>
        </p:txBody>
      </p:sp>
      <p:sp>
        <p:nvSpPr>
          <p:cNvPr id="11" name="object 11"/>
          <p:cNvSpPr txBox="1"/>
          <p:nvPr/>
        </p:nvSpPr>
        <p:spPr>
          <a:xfrm>
            <a:off x="1923523" y="2187348"/>
            <a:ext cx="14453127" cy="1950534"/>
          </a:xfrm>
          <a:prstGeom prst="rect">
            <a:avLst/>
          </a:prstGeom>
        </p:spPr>
        <p:txBody>
          <a:bodyPr vert="horz" wrap="square" lIns="0" tIns="186690" rIns="0" bIns="0" rtlCol="0">
            <a:spAutoFit/>
          </a:bodyPr>
          <a:lstStyle/>
          <a:p>
            <a:pPr marL="12700">
              <a:lnSpc>
                <a:spcPct val="100000"/>
              </a:lnSpc>
              <a:spcBef>
                <a:spcPts val="1470"/>
              </a:spcBef>
            </a:pPr>
            <a:r>
              <a:rPr lang="en-US" sz="2550" spc="60" dirty="0" smtClean="0">
                <a:solidFill>
                  <a:srgbClr val="0057C2"/>
                </a:solidFill>
                <a:latin typeface="Microsoft Sans Serif"/>
                <a:cs typeface="Microsoft Sans Serif"/>
              </a:rPr>
              <a:t>Terms and conditions </a:t>
            </a:r>
            <a:r>
              <a:rPr sz="2550" spc="45" dirty="0" smtClean="0">
                <a:solidFill>
                  <a:srgbClr val="0057C2"/>
                </a:solidFill>
                <a:latin typeface="Microsoft Sans Serif"/>
                <a:cs typeface="Microsoft Sans Serif"/>
              </a:rPr>
              <a:t>:</a:t>
            </a:r>
            <a:endParaRPr sz="2550" dirty="0">
              <a:latin typeface="Microsoft Sans Serif"/>
              <a:cs typeface="Microsoft Sans Serif"/>
            </a:endParaRPr>
          </a:p>
          <a:p>
            <a:pPr marL="358775">
              <a:lnSpc>
                <a:spcPct val="100000"/>
              </a:lnSpc>
              <a:spcBef>
                <a:spcPts val="1110"/>
              </a:spcBef>
            </a:pPr>
            <a:r>
              <a:rPr lang="en-US" sz="2050" spc="50" dirty="0" smtClean="0">
                <a:solidFill>
                  <a:srgbClr val="0057C2"/>
                </a:solidFill>
                <a:latin typeface="Microsoft Sans Serif"/>
                <a:cs typeface="Microsoft Sans Serif"/>
              </a:rPr>
              <a:t>A new deposit application is available.</a:t>
            </a:r>
          </a:p>
          <a:p>
            <a:pPr marL="358775">
              <a:lnSpc>
                <a:spcPct val="100000"/>
              </a:lnSpc>
              <a:spcBef>
                <a:spcPts val="1110"/>
              </a:spcBef>
            </a:pPr>
            <a:r>
              <a:rPr lang="en-US" sz="2050" spc="50" dirty="0" smtClean="0">
                <a:solidFill>
                  <a:srgbClr val="0057C2"/>
                </a:solidFill>
                <a:latin typeface="Microsoft Sans Serif"/>
                <a:cs typeface="Microsoft Sans Serif"/>
              </a:rPr>
              <a:t>It is possible to track information and history related to existing deposits.</a:t>
            </a:r>
          </a:p>
          <a:p>
            <a:pPr marL="358775">
              <a:lnSpc>
                <a:spcPct val="100000"/>
              </a:lnSpc>
              <a:spcBef>
                <a:spcPts val="1110"/>
              </a:spcBef>
            </a:pPr>
            <a:r>
              <a:rPr lang="en-US" sz="2050" spc="50" dirty="0" smtClean="0">
                <a:solidFill>
                  <a:srgbClr val="0057C2"/>
                </a:solidFill>
                <a:latin typeface="Microsoft Sans Serif"/>
                <a:cs typeface="Microsoft Sans Serif"/>
              </a:rPr>
              <a:t>The deposit application can be executed by a user with representative authority using </a:t>
            </a:r>
            <a:r>
              <a:rPr lang="en-US" sz="2050" spc="50" dirty="0" smtClean="0">
                <a:solidFill>
                  <a:srgbClr val="0057C2"/>
                </a:solidFill>
                <a:latin typeface="Microsoft Sans Serif"/>
                <a:cs typeface="Microsoft Sans Serif"/>
              </a:rPr>
              <a:t>“ASAN </a:t>
            </a:r>
            <a:r>
              <a:rPr lang="en-US" sz="2050" spc="50" dirty="0" err="1" smtClean="0">
                <a:solidFill>
                  <a:srgbClr val="0057C2"/>
                </a:solidFill>
                <a:latin typeface="Microsoft Sans Serif"/>
                <a:cs typeface="Microsoft Sans Serif"/>
              </a:rPr>
              <a:t>imza</a:t>
            </a:r>
            <a:r>
              <a:rPr lang="en-US" sz="2050" spc="50" dirty="0" smtClean="0">
                <a:solidFill>
                  <a:srgbClr val="0057C2"/>
                </a:solidFill>
                <a:latin typeface="Microsoft Sans Serif"/>
                <a:cs typeface="Microsoft Sans Serif"/>
              </a:rPr>
              <a:t>”.</a:t>
            </a:r>
            <a:endParaRPr sz="2050" dirty="0">
              <a:latin typeface="Microsoft Sans Serif"/>
              <a:cs typeface="Microsoft Sans Serif"/>
            </a:endParaRPr>
          </a:p>
        </p:txBody>
      </p:sp>
      <p:grpSp>
        <p:nvGrpSpPr>
          <p:cNvPr id="12" name="object 12"/>
          <p:cNvGrpSpPr/>
          <p:nvPr/>
        </p:nvGrpSpPr>
        <p:grpSpPr>
          <a:xfrm>
            <a:off x="1923347" y="2930391"/>
            <a:ext cx="14201816" cy="8095450"/>
            <a:chOff x="1923347" y="2930391"/>
            <a:chExt cx="14201816" cy="8095450"/>
          </a:xfrm>
        </p:grpSpPr>
        <p:pic>
          <p:nvPicPr>
            <p:cNvPr id="13" name="object 13"/>
            <p:cNvPicPr/>
            <p:nvPr/>
          </p:nvPicPr>
          <p:blipFill>
            <a:blip r:embed="rId4" cstate="print"/>
            <a:stretch>
              <a:fillRect/>
            </a:stretch>
          </p:blipFill>
          <p:spPr>
            <a:xfrm>
              <a:off x="1942788" y="2930391"/>
              <a:ext cx="237029" cy="227032"/>
            </a:xfrm>
            <a:prstGeom prst="rect">
              <a:avLst/>
            </a:prstGeom>
          </p:spPr>
        </p:pic>
        <p:pic>
          <p:nvPicPr>
            <p:cNvPr id="14" name="object 14"/>
            <p:cNvPicPr/>
            <p:nvPr/>
          </p:nvPicPr>
          <p:blipFill>
            <a:blip r:embed="rId5" cstate="print"/>
            <a:stretch>
              <a:fillRect/>
            </a:stretch>
          </p:blipFill>
          <p:spPr>
            <a:xfrm>
              <a:off x="1923347" y="3382624"/>
              <a:ext cx="237029" cy="227032"/>
            </a:xfrm>
            <a:prstGeom prst="rect">
              <a:avLst/>
            </a:prstGeom>
          </p:spPr>
        </p:pic>
        <p:pic>
          <p:nvPicPr>
            <p:cNvPr id="15" name="object 15"/>
            <p:cNvPicPr/>
            <p:nvPr/>
          </p:nvPicPr>
          <p:blipFill>
            <a:blip r:embed="rId6" cstate="print"/>
            <a:stretch>
              <a:fillRect/>
            </a:stretch>
          </p:blipFill>
          <p:spPr>
            <a:xfrm>
              <a:off x="1942788" y="3834857"/>
              <a:ext cx="237029" cy="227032"/>
            </a:xfrm>
            <a:prstGeom prst="rect">
              <a:avLst/>
            </a:prstGeom>
          </p:spPr>
        </p:pic>
        <p:pic>
          <p:nvPicPr>
            <p:cNvPr id="16" name="object 16"/>
            <p:cNvPicPr/>
            <p:nvPr/>
          </p:nvPicPr>
          <p:blipFill>
            <a:blip r:embed="rId7" cstate="print"/>
            <a:stretch>
              <a:fillRect/>
            </a:stretch>
          </p:blipFill>
          <p:spPr>
            <a:xfrm>
              <a:off x="3978936" y="4607189"/>
              <a:ext cx="12146227" cy="6418652"/>
            </a:xfrm>
            <a:prstGeom prst="rect">
              <a:avLst/>
            </a:prstGeom>
          </p:spPr>
        </p:pic>
        <p:sp>
          <p:nvSpPr>
            <p:cNvPr id="17" name="object 17"/>
            <p:cNvSpPr/>
            <p:nvPr/>
          </p:nvSpPr>
          <p:spPr>
            <a:xfrm>
              <a:off x="4355993" y="4962113"/>
              <a:ext cx="11329670" cy="475615"/>
            </a:xfrm>
            <a:custGeom>
              <a:avLst/>
              <a:gdLst/>
              <a:ahLst/>
              <a:cxnLst/>
              <a:rect l="l" t="t" r="r" b="b"/>
              <a:pathLst>
                <a:path w="11329669" h="475614">
                  <a:moveTo>
                    <a:pt x="11090615"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475304"/>
                  </a:lnTo>
                  <a:lnTo>
                    <a:pt x="11329393" y="475304"/>
                  </a:lnTo>
                  <a:lnTo>
                    <a:pt x="11329393" y="238778"/>
                  </a:lnTo>
                  <a:lnTo>
                    <a:pt x="11324542" y="190656"/>
                  </a:lnTo>
                  <a:lnTo>
                    <a:pt x="11310628" y="145836"/>
                  </a:lnTo>
                  <a:lnTo>
                    <a:pt x="11288612" y="105276"/>
                  </a:lnTo>
                  <a:lnTo>
                    <a:pt x="11259455" y="69937"/>
                  </a:lnTo>
                  <a:lnTo>
                    <a:pt x="11224116" y="40780"/>
                  </a:lnTo>
                  <a:lnTo>
                    <a:pt x="11183557" y="18764"/>
                  </a:lnTo>
                  <a:lnTo>
                    <a:pt x="11138736" y="4851"/>
                  </a:lnTo>
                  <a:lnTo>
                    <a:pt x="11090615" y="0"/>
                  </a:lnTo>
                  <a:close/>
                </a:path>
              </a:pathLst>
            </a:custGeom>
            <a:solidFill>
              <a:srgbClr val="FFFFFF"/>
            </a:solidFill>
          </p:spPr>
          <p:txBody>
            <a:bodyPr wrap="square" lIns="0" tIns="0" rIns="0" bIns="0" rtlCol="0"/>
            <a:lstStyle/>
            <a:p>
              <a:endParaRPr/>
            </a:p>
          </p:txBody>
        </p:sp>
        <p:pic>
          <p:nvPicPr>
            <p:cNvPr id="18" name="object 18"/>
            <p:cNvPicPr/>
            <p:nvPr/>
          </p:nvPicPr>
          <p:blipFill>
            <a:blip r:embed="rId8" cstate="print"/>
            <a:stretch>
              <a:fillRect/>
            </a:stretch>
          </p:blipFill>
          <p:spPr>
            <a:xfrm>
              <a:off x="4692802" y="5123597"/>
              <a:ext cx="136529" cy="131535"/>
            </a:xfrm>
            <a:prstGeom prst="rect">
              <a:avLst/>
            </a:prstGeom>
          </p:spPr>
        </p:pic>
        <p:pic>
          <p:nvPicPr>
            <p:cNvPr id="19" name="object 19"/>
            <p:cNvPicPr/>
            <p:nvPr/>
          </p:nvPicPr>
          <p:blipFill>
            <a:blip r:embed="rId9" cstate="print"/>
            <a:stretch>
              <a:fillRect/>
            </a:stretch>
          </p:blipFill>
          <p:spPr>
            <a:xfrm>
              <a:off x="5214092" y="5123597"/>
              <a:ext cx="136529" cy="131535"/>
            </a:xfrm>
            <a:prstGeom prst="rect">
              <a:avLst/>
            </a:prstGeom>
          </p:spPr>
        </p:pic>
        <p:pic>
          <p:nvPicPr>
            <p:cNvPr id="20" name="object 20"/>
            <p:cNvPicPr/>
            <p:nvPr/>
          </p:nvPicPr>
          <p:blipFill>
            <a:blip r:embed="rId10" cstate="print"/>
            <a:stretch>
              <a:fillRect/>
            </a:stretch>
          </p:blipFill>
          <p:spPr>
            <a:xfrm>
              <a:off x="4953448" y="5123597"/>
              <a:ext cx="136529" cy="131535"/>
            </a:xfrm>
            <a:prstGeom prst="rect">
              <a:avLst/>
            </a:prstGeom>
          </p:spPr>
        </p:pic>
        <p:pic>
          <p:nvPicPr>
            <p:cNvPr id="21" name="object 21"/>
            <p:cNvPicPr/>
            <p:nvPr/>
          </p:nvPicPr>
          <p:blipFill>
            <a:blip r:embed="rId11" cstate="print"/>
            <a:stretch>
              <a:fillRect/>
            </a:stretch>
          </p:blipFill>
          <p:spPr>
            <a:xfrm>
              <a:off x="4359948" y="5434039"/>
              <a:ext cx="11325436" cy="5143983"/>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680" y="0"/>
            <a:ext cx="18305780" cy="11298555"/>
            <a:chOff x="1798680" y="0"/>
            <a:chExt cx="18305780" cy="11298555"/>
          </a:xfrm>
        </p:grpSpPr>
        <p:pic>
          <p:nvPicPr>
            <p:cNvPr id="3" name="object 3"/>
            <p:cNvPicPr/>
            <p:nvPr/>
          </p:nvPicPr>
          <p:blipFill>
            <a:blip r:embed="rId2" cstate="print"/>
            <a:stretch>
              <a:fillRect/>
            </a:stretch>
          </p:blipFill>
          <p:spPr>
            <a:xfrm>
              <a:off x="4314004" y="0"/>
              <a:ext cx="15790095" cy="11298085"/>
            </a:xfrm>
            <a:prstGeom prst="rect">
              <a:avLst/>
            </a:prstGeom>
          </p:spPr>
        </p:pic>
        <p:pic>
          <p:nvPicPr>
            <p:cNvPr id="4" name="object 4"/>
            <p:cNvPicPr/>
            <p:nvPr/>
          </p:nvPicPr>
          <p:blipFill>
            <a:blip r:embed="rId3" cstate="print"/>
            <a:stretch>
              <a:fillRect/>
            </a:stretch>
          </p:blipFill>
          <p:spPr>
            <a:xfrm>
              <a:off x="17571791" y="853973"/>
              <a:ext cx="1538565" cy="695755"/>
            </a:xfrm>
            <a:prstGeom prst="rect">
              <a:avLst/>
            </a:prstGeom>
          </p:spPr>
        </p:pic>
        <p:sp>
          <p:nvSpPr>
            <p:cNvPr id="5" name="object 5"/>
            <p:cNvSpPr/>
            <p:nvPr/>
          </p:nvSpPr>
          <p:spPr>
            <a:xfrm>
              <a:off x="1798680" y="149417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grpSp>
      <p:sp>
        <p:nvSpPr>
          <p:cNvPr id="6" name="object 6"/>
          <p:cNvSpPr/>
          <p:nvPr/>
        </p:nvSpPr>
        <p:spPr>
          <a:xfrm>
            <a:off x="406403" y="466838"/>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7" name="object 7"/>
          <p:cNvSpPr txBox="1">
            <a:spLocks noGrp="1"/>
          </p:cNvSpPr>
          <p:nvPr>
            <p:ph type="title"/>
          </p:nvPr>
        </p:nvSpPr>
        <p:spPr>
          <a:xfrm>
            <a:off x="2158884" y="474386"/>
            <a:ext cx="13484247" cy="858178"/>
          </a:xfrm>
          <a:prstGeom prst="rect">
            <a:avLst/>
          </a:prstGeom>
        </p:spPr>
        <p:txBody>
          <a:bodyPr vert="horz" wrap="square" lIns="0" tIns="141218" rIns="0" bIns="0" rtlCol="0">
            <a:spAutoFit/>
          </a:bodyPr>
          <a:lstStyle/>
          <a:p>
            <a:pPr marL="290830">
              <a:lnSpc>
                <a:spcPct val="100000"/>
              </a:lnSpc>
              <a:spcBef>
                <a:spcPts val="125"/>
              </a:spcBef>
            </a:pPr>
            <a:r>
              <a:rPr lang="en-US" spc="215" dirty="0"/>
              <a:t>I</a:t>
            </a:r>
            <a:r>
              <a:rPr spc="215" dirty="0" smtClean="0"/>
              <a:t>nternet</a:t>
            </a:r>
            <a:r>
              <a:rPr lang="en-US" spc="215" dirty="0" smtClean="0"/>
              <a:t> </a:t>
            </a:r>
            <a:r>
              <a:rPr spc="215" dirty="0" smtClean="0"/>
              <a:t>Bank</a:t>
            </a:r>
            <a:r>
              <a:rPr lang="en-US" spc="215" dirty="0" smtClean="0"/>
              <a:t>ing</a:t>
            </a:r>
            <a:r>
              <a:rPr spc="-200" dirty="0" smtClean="0"/>
              <a:t> </a:t>
            </a:r>
            <a:r>
              <a:rPr lang="en-US" spc="220" dirty="0" smtClean="0"/>
              <a:t>service</a:t>
            </a:r>
            <a:endParaRPr spc="220" dirty="0"/>
          </a:p>
        </p:txBody>
      </p:sp>
      <p:sp>
        <p:nvSpPr>
          <p:cNvPr id="8" name="object 8"/>
          <p:cNvSpPr txBox="1"/>
          <p:nvPr/>
        </p:nvSpPr>
        <p:spPr>
          <a:xfrm>
            <a:off x="1142605" y="4631740"/>
            <a:ext cx="7784465" cy="1965282"/>
          </a:xfrm>
          <a:prstGeom prst="rect">
            <a:avLst/>
          </a:prstGeom>
        </p:spPr>
        <p:txBody>
          <a:bodyPr vert="horz" wrap="square" lIns="0" tIns="15875" rIns="0" bIns="0" rtlCol="0">
            <a:spAutoFit/>
          </a:bodyPr>
          <a:lstStyle/>
          <a:p>
            <a:pPr marL="12700">
              <a:lnSpc>
                <a:spcPts val="4240"/>
              </a:lnSpc>
              <a:spcBef>
                <a:spcPts val="125"/>
              </a:spcBef>
            </a:pPr>
            <a:r>
              <a:rPr lang="en-US" sz="3600" spc="195" dirty="0">
                <a:solidFill>
                  <a:srgbClr val="0057C2"/>
                </a:solidFill>
                <a:latin typeface="Microsoft Sans Serif"/>
                <a:cs typeface="Microsoft Sans Serif"/>
              </a:rPr>
              <a:t>I</a:t>
            </a:r>
            <a:r>
              <a:rPr sz="3600" spc="195" dirty="0" smtClean="0">
                <a:solidFill>
                  <a:srgbClr val="0057C2"/>
                </a:solidFill>
                <a:latin typeface="Microsoft Sans Serif"/>
                <a:cs typeface="Microsoft Sans Serif"/>
              </a:rPr>
              <a:t>nternet</a:t>
            </a:r>
            <a:r>
              <a:rPr lang="en-US" sz="3600" spc="195" dirty="0" smtClean="0">
                <a:solidFill>
                  <a:srgbClr val="0057C2"/>
                </a:solidFill>
                <a:latin typeface="Microsoft Sans Serif"/>
                <a:cs typeface="Microsoft Sans Serif"/>
              </a:rPr>
              <a:t> </a:t>
            </a:r>
            <a:r>
              <a:rPr sz="3600" spc="195" dirty="0" smtClean="0">
                <a:solidFill>
                  <a:srgbClr val="0057C2"/>
                </a:solidFill>
                <a:latin typeface="Microsoft Sans Serif"/>
                <a:cs typeface="Microsoft Sans Serif"/>
              </a:rPr>
              <a:t>Bank</a:t>
            </a:r>
            <a:r>
              <a:rPr lang="en-US" sz="3600" spc="195" dirty="0" smtClean="0">
                <a:solidFill>
                  <a:srgbClr val="0057C2"/>
                </a:solidFill>
                <a:latin typeface="Microsoft Sans Serif"/>
                <a:cs typeface="Microsoft Sans Serif"/>
              </a:rPr>
              <a:t>ing</a:t>
            </a:r>
            <a:r>
              <a:rPr sz="3600" spc="195" dirty="0" smtClean="0">
                <a:solidFill>
                  <a:srgbClr val="0057C2"/>
                </a:solidFill>
                <a:latin typeface="Microsoft Sans Serif"/>
                <a:cs typeface="Microsoft Sans Serif"/>
              </a:rPr>
              <a:t>”</a:t>
            </a:r>
            <a:r>
              <a:rPr sz="3600" spc="-170" dirty="0" smtClean="0">
                <a:solidFill>
                  <a:srgbClr val="0057C2"/>
                </a:solidFill>
                <a:latin typeface="Microsoft Sans Serif"/>
                <a:cs typeface="Microsoft Sans Serif"/>
              </a:rPr>
              <a:t> </a:t>
            </a:r>
            <a:r>
              <a:rPr lang="en-US" sz="3600" spc="175" dirty="0" smtClean="0">
                <a:solidFill>
                  <a:srgbClr val="0057C2"/>
                </a:solidFill>
                <a:latin typeface="Microsoft Sans Serif"/>
                <a:cs typeface="Microsoft Sans Serif"/>
              </a:rPr>
              <a:t>service</a:t>
            </a:r>
            <a:r>
              <a:rPr sz="3600" spc="-165" dirty="0" smtClean="0">
                <a:solidFill>
                  <a:srgbClr val="0057C2"/>
                </a:solidFill>
                <a:latin typeface="Microsoft Sans Serif"/>
                <a:cs typeface="Microsoft Sans Serif"/>
              </a:rPr>
              <a:t> </a:t>
            </a:r>
            <a:r>
              <a:rPr sz="3600" spc="135" dirty="0">
                <a:solidFill>
                  <a:srgbClr val="0057C2"/>
                </a:solidFill>
                <a:latin typeface="Microsoft Sans Serif"/>
                <a:cs typeface="Microsoft Sans Serif"/>
              </a:rPr>
              <a:t>(İB</a:t>
            </a:r>
            <a:r>
              <a:rPr sz="3600" spc="-170" dirty="0">
                <a:solidFill>
                  <a:srgbClr val="0057C2"/>
                </a:solidFill>
                <a:latin typeface="Microsoft Sans Serif"/>
                <a:cs typeface="Microsoft Sans Serif"/>
              </a:rPr>
              <a:t> </a:t>
            </a:r>
            <a:r>
              <a:rPr lang="en-US" sz="3600" spc="180" dirty="0" smtClean="0">
                <a:solidFill>
                  <a:srgbClr val="0057C2"/>
                </a:solidFill>
                <a:latin typeface="Microsoft Sans Serif"/>
                <a:cs typeface="Microsoft Sans Serif"/>
              </a:rPr>
              <a:t>service</a:t>
            </a:r>
            <a:r>
              <a:rPr sz="3600" spc="180" dirty="0" smtClean="0">
                <a:solidFill>
                  <a:srgbClr val="0057C2"/>
                </a:solidFill>
                <a:latin typeface="Microsoft Sans Serif"/>
                <a:cs typeface="Microsoft Sans Serif"/>
              </a:rPr>
              <a:t>)</a:t>
            </a:r>
            <a:r>
              <a:rPr sz="3600" spc="-130" dirty="0" smtClean="0">
                <a:solidFill>
                  <a:srgbClr val="0057C2"/>
                </a:solidFill>
                <a:latin typeface="Microsoft Sans Serif"/>
                <a:cs typeface="Microsoft Sans Serif"/>
              </a:rPr>
              <a:t> </a:t>
            </a:r>
            <a:r>
              <a:rPr sz="3600" spc="800" dirty="0">
                <a:solidFill>
                  <a:srgbClr val="0057C2"/>
                </a:solidFill>
                <a:latin typeface="Microsoft Sans Serif"/>
                <a:cs typeface="Microsoft Sans Serif"/>
              </a:rPr>
              <a:t>–</a:t>
            </a:r>
            <a:endParaRPr sz="3600" dirty="0">
              <a:latin typeface="Microsoft Sans Serif"/>
              <a:cs typeface="Microsoft Sans Serif"/>
            </a:endParaRPr>
          </a:p>
          <a:p>
            <a:pPr marL="12700" marR="256540">
              <a:lnSpc>
                <a:spcPts val="3360"/>
              </a:lnSpc>
              <a:spcBef>
                <a:spcPts val="30"/>
              </a:spcBef>
            </a:pPr>
            <a:r>
              <a:rPr lang="en-US" sz="2800" spc="90" dirty="0" smtClean="0">
                <a:solidFill>
                  <a:srgbClr val="0057C2"/>
                </a:solidFill>
                <a:latin typeface="Microsoft Sans Serif"/>
                <a:cs typeface="Microsoft Sans Serif"/>
              </a:rPr>
              <a:t>A banking service that enables customers to manage their accounts remotely.</a:t>
            </a:r>
            <a:endParaRPr sz="2800" dirty="0">
              <a:latin typeface="Microsoft Sans Serif"/>
              <a:cs typeface="Microsoft Sans Serif"/>
            </a:endParaRPr>
          </a:p>
        </p:txBody>
      </p:sp>
      <p:pic>
        <p:nvPicPr>
          <p:cNvPr id="9" name="object 9"/>
          <p:cNvPicPr/>
          <p:nvPr/>
        </p:nvPicPr>
        <p:blipFill>
          <a:blip r:embed="rId4" cstate="print"/>
          <a:stretch>
            <a:fillRect/>
          </a:stretch>
        </p:blipFill>
        <p:spPr>
          <a:xfrm>
            <a:off x="9847773" y="1832405"/>
            <a:ext cx="10256326" cy="94761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292840"/>
            <a:chOff x="0" y="0"/>
            <a:chExt cx="20104100" cy="11292840"/>
          </a:xfrm>
        </p:grpSpPr>
        <p:sp>
          <p:nvSpPr>
            <p:cNvPr id="3" name="object 3"/>
            <p:cNvSpPr/>
            <p:nvPr/>
          </p:nvSpPr>
          <p:spPr>
            <a:xfrm>
              <a:off x="0" y="0"/>
              <a:ext cx="5715" cy="11292840"/>
            </a:xfrm>
            <a:custGeom>
              <a:avLst/>
              <a:gdLst/>
              <a:ahLst/>
              <a:cxnLst/>
              <a:rect l="l" t="t" r="r" b="b"/>
              <a:pathLst>
                <a:path w="5715" h="11292840">
                  <a:moveTo>
                    <a:pt x="0" y="11292410"/>
                  </a:moveTo>
                  <a:lnTo>
                    <a:pt x="5245" y="11292410"/>
                  </a:lnTo>
                  <a:lnTo>
                    <a:pt x="5245" y="0"/>
                  </a:lnTo>
                  <a:lnTo>
                    <a:pt x="0" y="0"/>
                  </a:lnTo>
                  <a:lnTo>
                    <a:pt x="0" y="11292410"/>
                  </a:lnTo>
                  <a:close/>
                </a:path>
              </a:pathLst>
            </a:custGeom>
            <a:solidFill>
              <a:srgbClr val="F2F2F2"/>
            </a:solidFill>
          </p:spPr>
          <p:txBody>
            <a:bodyPr wrap="square" lIns="0" tIns="0" rIns="0" bIns="0" rtlCol="0"/>
            <a:lstStyle/>
            <a:p>
              <a:endParaRPr/>
            </a:p>
          </p:txBody>
        </p:sp>
        <p:sp>
          <p:nvSpPr>
            <p:cNvPr id="4" name="object 4"/>
            <p:cNvSpPr/>
            <p:nvPr/>
          </p:nvSpPr>
          <p:spPr>
            <a:xfrm>
              <a:off x="5245" y="0"/>
              <a:ext cx="20099020" cy="11276965"/>
            </a:xfrm>
            <a:custGeom>
              <a:avLst/>
              <a:gdLst/>
              <a:ahLst/>
              <a:cxnLst/>
              <a:rect l="l" t="t" r="r" b="b"/>
              <a:pathLst>
                <a:path w="20099020" h="11276965">
                  <a:moveTo>
                    <a:pt x="20098843" y="0"/>
                  </a:moveTo>
                  <a:lnTo>
                    <a:pt x="0" y="0"/>
                  </a:lnTo>
                  <a:lnTo>
                    <a:pt x="0" y="11276955"/>
                  </a:lnTo>
                  <a:lnTo>
                    <a:pt x="20098843" y="11276955"/>
                  </a:lnTo>
                  <a:lnTo>
                    <a:pt x="20098843"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5722" y="0"/>
              <a:ext cx="20088367" cy="11292410"/>
            </a:xfrm>
            <a:prstGeom prst="rect">
              <a:avLst/>
            </a:prstGeom>
          </p:spPr>
        </p:pic>
        <p:sp>
          <p:nvSpPr>
            <p:cNvPr id="6" name="object 6"/>
            <p:cNvSpPr/>
            <p:nvPr/>
          </p:nvSpPr>
          <p:spPr>
            <a:xfrm>
              <a:off x="1417907" y="2041822"/>
              <a:ext cx="16699230" cy="2377440"/>
            </a:xfrm>
            <a:custGeom>
              <a:avLst/>
              <a:gdLst/>
              <a:ahLst/>
              <a:cxnLst/>
              <a:rect l="l" t="t" r="r" b="b"/>
              <a:pathLst>
                <a:path w="16699230" h="2377440">
                  <a:moveTo>
                    <a:pt x="16409448" y="0"/>
                  </a:moveTo>
                  <a:lnTo>
                    <a:pt x="289300" y="0"/>
                  </a:lnTo>
                  <a:lnTo>
                    <a:pt x="242374" y="3786"/>
                  </a:lnTo>
                  <a:lnTo>
                    <a:pt x="197859" y="14748"/>
                  </a:lnTo>
                  <a:lnTo>
                    <a:pt x="156350" y="32291"/>
                  </a:lnTo>
                  <a:lnTo>
                    <a:pt x="118443" y="55817"/>
                  </a:lnTo>
                  <a:lnTo>
                    <a:pt x="84734" y="84733"/>
                  </a:lnTo>
                  <a:lnTo>
                    <a:pt x="55818" y="118441"/>
                  </a:lnTo>
                  <a:lnTo>
                    <a:pt x="32291" y="156346"/>
                  </a:lnTo>
                  <a:lnTo>
                    <a:pt x="14748" y="197853"/>
                  </a:lnTo>
                  <a:lnTo>
                    <a:pt x="3786" y="242366"/>
                  </a:lnTo>
                  <a:lnTo>
                    <a:pt x="0" y="289289"/>
                  </a:lnTo>
                  <a:lnTo>
                    <a:pt x="0" y="2087601"/>
                  </a:lnTo>
                  <a:lnTo>
                    <a:pt x="3786" y="2134524"/>
                  </a:lnTo>
                  <a:lnTo>
                    <a:pt x="14748" y="2179037"/>
                  </a:lnTo>
                  <a:lnTo>
                    <a:pt x="32291" y="2220544"/>
                  </a:lnTo>
                  <a:lnTo>
                    <a:pt x="55818" y="2258449"/>
                  </a:lnTo>
                  <a:lnTo>
                    <a:pt x="84734" y="2292157"/>
                  </a:lnTo>
                  <a:lnTo>
                    <a:pt x="118443" y="2321073"/>
                  </a:lnTo>
                  <a:lnTo>
                    <a:pt x="156350" y="2344599"/>
                  </a:lnTo>
                  <a:lnTo>
                    <a:pt x="197859" y="2362142"/>
                  </a:lnTo>
                  <a:lnTo>
                    <a:pt x="242374" y="2373104"/>
                  </a:lnTo>
                  <a:lnTo>
                    <a:pt x="289300" y="2376890"/>
                  </a:lnTo>
                  <a:lnTo>
                    <a:pt x="16409448" y="2376890"/>
                  </a:lnTo>
                  <a:lnTo>
                    <a:pt x="16456373" y="2373104"/>
                  </a:lnTo>
                  <a:lnTo>
                    <a:pt x="16500887" y="2362142"/>
                  </a:lnTo>
                  <a:lnTo>
                    <a:pt x="16542395" y="2344599"/>
                  </a:lnTo>
                  <a:lnTo>
                    <a:pt x="16580300" y="2321073"/>
                  </a:lnTo>
                  <a:lnTo>
                    <a:pt x="16614008" y="2292157"/>
                  </a:lnTo>
                  <a:lnTo>
                    <a:pt x="16642922" y="2258449"/>
                  </a:lnTo>
                  <a:lnTo>
                    <a:pt x="16666448" y="2220544"/>
                  </a:lnTo>
                  <a:lnTo>
                    <a:pt x="16683989" y="2179037"/>
                  </a:lnTo>
                  <a:lnTo>
                    <a:pt x="16694951" y="2134524"/>
                  </a:lnTo>
                  <a:lnTo>
                    <a:pt x="16698737" y="2087601"/>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7" name="object 7"/>
            <p:cNvSpPr/>
            <p:nvPr/>
          </p:nvSpPr>
          <p:spPr>
            <a:xfrm>
              <a:off x="1816959" y="144526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7587512" y="555117"/>
              <a:ext cx="1538567" cy="695755"/>
            </a:xfrm>
            <a:prstGeom prst="rect">
              <a:avLst/>
            </a:prstGeom>
          </p:spPr>
        </p:pic>
        <p:sp>
          <p:nvSpPr>
            <p:cNvPr id="9" name="object 9"/>
            <p:cNvSpPr/>
            <p:nvPr/>
          </p:nvSpPr>
          <p:spPr>
            <a:xfrm>
              <a:off x="422125" y="429753"/>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10" name="object 10"/>
          <p:cNvSpPr txBox="1">
            <a:spLocks noGrp="1"/>
          </p:cNvSpPr>
          <p:nvPr>
            <p:ph type="title"/>
          </p:nvPr>
        </p:nvSpPr>
        <p:spPr>
          <a:xfrm>
            <a:off x="1655622" y="502140"/>
            <a:ext cx="16808566" cy="693138"/>
          </a:xfrm>
          <a:prstGeom prst="rect">
            <a:avLst/>
          </a:prstGeom>
        </p:spPr>
        <p:txBody>
          <a:bodyPr vert="horz" wrap="square" lIns="0" tIns="15875" rIns="0" bIns="0" rtlCol="0">
            <a:spAutoFit/>
          </a:bodyPr>
          <a:lstStyle/>
          <a:p>
            <a:pPr marL="40005">
              <a:lnSpc>
                <a:spcPct val="100000"/>
              </a:lnSpc>
              <a:spcBef>
                <a:spcPts val="125"/>
              </a:spcBef>
            </a:pPr>
            <a:r>
              <a:rPr lang="en-US" sz="4400" spc="155" dirty="0"/>
              <a:t>Application and Terms of Guarantees and Letters of Credit</a:t>
            </a:r>
            <a:endParaRPr sz="4400" spc="155" dirty="0"/>
          </a:p>
        </p:txBody>
      </p:sp>
      <p:sp>
        <p:nvSpPr>
          <p:cNvPr id="11" name="object 11"/>
          <p:cNvSpPr txBox="1"/>
          <p:nvPr/>
        </p:nvSpPr>
        <p:spPr>
          <a:xfrm>
            <a:off x="1923523" y="2117054"/>
            <a:ext cx="15663989" cy="1950534"/>
          </a:xfrm>
          <a:prstGeom prst="rect">
            <a:avLst/>
          </a:prstGeom>
        </p:spPr>
        <p:txBody>
          <a:bodyPr vert="horz" wrap="square" lIns="0" tIns="186690" rIns="0" bIns="0" rtlCol="0">
            <a:spAutoFit/>
          </a:bodyPr>
          <a:lstStyle/>
          <a:p>
            <a:pPr marL="12700">
              <a:lnSpc>
                <a:spcPct val="100000"/>
              </a:lnSpc>
              <a:spcBef>
                <a:spcPts val="1470"/>
              </a:spcBef>
            </a:pPr>
            <a:r>
              <a:rPr lang="en-US" sz="2550" spc="60" dirty="0" smtClean="0">
                <a:solidFill>
                  <a:srgbClr val="0057C2"/>
                </a:solidFill>
                <a:latin typeface="Microsoft Sans Serif"/>
                <a:cs typeface="Microsoft Sans Serif"/>
              </a:rPr>
              <a:t>Terms and conditions </a:t>
            </a:r>
            <a:r>
              <a:rPr sz="2550" spc="45" dirty="0" smtClean="0">
                <a:solidFill>
                  <a:srgbClr val="0057C2"/>
                </a:solidFill>
                <a:latin typeface="Microsoft Sans Serif"/>
                <a:cs typeface="Microsoft Sans Serif"/>
              </a:rPr>
              <a:t>:</a:t>
            </a:r>
            <a:endParaRPr sz="2550" dirty="0">
              <a:latin typeface="Microsoft Sans Serif"/>
              <a:cs typeface="Microsoft Sans Serif"/>
            </a:endParaRPr>
          </a:p>
          <a:p>
            <a:pPr marL="358775">
              <a:lnSpc>
                <a:spcPct val="100000"/>
              </a:lnSpc>
              <a:spcBef>
                <a:spcPts val="1110"/>
              </a:spcBef>
            </a:pPr>
            <a:r>
              <a:rPr lang="en-US" sz="2050" spc="50" dirty="0" smtClean="0">
                <a:solidFill>
                  <a:srgbClr val="0057C2"/>
                </a:solidFill>
                <a:latin typeface="Microsoft Sans Serif"/>
                <a:cs typeface="Microsoft Sans Serif"/>
              </a:rPr>
              <a:t>A new guarantee application is available.</a:t>
            </a:r>
          </a:p>
          <a:p>
            <a:pPr marL="358775">
              <a:lnSpc>
                <a:spcPct val="100000"/>
              </a:lnSpc>
              <a:spcBef>
                <a:spcPts val="1110"/>
              </a:spcBef>
            </a:pPr>
            <a:r>
              <a:rPr lang="en-US" sz="2050" spc="50" dirty="0" smtClean="0">
                <a:solidFill>
                  <a:srgbClr val="0057C2"/>
                </a:solidFill>
                <a:latin typeface="Microsoft Sans Serif"/>
                <a:cs typeface="Microsoft Sans Serif"/>
              </a:rPr>
              <a:t>It is possible to track the order history and existing contracts related to guarantees and letters of credit.</a:t>
            </a:r>
          </a:p>
          <a:p>
            <a:pPr marL="358775">
              <a:lnSpc>
                <a:spcPct val="100000"/>
              </a:lnSpc>
              <a:spcBef>
                <a:spcPts val="1110"/>
              </a:spcBef>
            </a:pPr>
            <a:r>
              <a:rPr lang="en-US" sz="2050" spc="50" dirty="0" smtClean="0">
                <a:solidFill>
                  <a:srgbClr val="0057C2"/>
                </a:solidFill>
                <a:latin typeface="Microsoft Sans Serif"/>
                <a:cs typeface="Microsoft Sans Serif"/>
              </a:rPr>
              <a:t>Applications for guarantees and letters of credit can be executed by a user with representative authority using </a:t>
            </a:r>
            <a:r>
              <a:rPr lang="en-US" sz="2050" spc="50" dirty="0" smtClean="0">
                <a:solidFill>
                  <a:srgbClr val="0057C2"/>
                </a:solidFill>
                <a:latin typeface="Microsoft Sans Serif"/>
                <a:cs typeface="Microsoft Sans Serif"/>
              </a:rPr>
              <a:t>“ASAN </a:t>
            </a:r>
            <a:r>
              <a:rPr lang="en-US" sz="2050" spc="50" dirty="0" err="1" smtClean="0">
                <a:solidFill>
                  <a:srgbClr val="0057C2"/>
                </a:solidFill>
                <a:latin typeface="Microsoft Sans Serif"/>
                <a:cs typeface="Microsoft Sans Serif"/>
              </a:rPr>
              <a:t>imza</a:t>
            </a:r>
            <a:r>
              <a:rPr lang="en-US" sz="2050" spc="50" dirty="0" smtClean="0">
                <a:solidFill>
                  <a:srgbClr val="0057C2"/>
                </a:solidFill>
                <a:latin typeface="Microsoft Sans Serif"/>
                <a:cs typeface="Microsoft Sans Serif"/>
              </a:rPr>
              <a:t>”.</a:t>
            </a:r>
            <a:endParaRPr sz="2050" dirty="0">
              <a:latin typeface="Microsoft Sans Serif"/>
              <a:cs typeface="Microsoft Sans Serif"/>
            </a:endParaRPr>
          </a:p>
        </p:txBody>
      </p:sp>
      <p:grpSp>
        <p:nvGrpSpPr>
          <p:cNvPr id="12" name="object 12"/>
          <p:cNvGrpSpPr/>
          <p:nvPr/>
        </p:nvGrpSpPr>
        <p:grpSpPr>
          <a:xfrm>
            <a:off x="1951133" y="2863095"/>
            <a:ext cx="14069321" cy="8162746"/>
            <a:chOff x="1951133" y="2863095"/>
            <a:chExt cx="14069321" cy="8162746"/>
          </a:xfrm>
        </p:grpSpPr>
        <p:pic>
          <p:nvPicPr>
            <p:cNvPr id="13" name="object 13"/>
            <p:cNvPicPr/>
            <p:nvPr/>
          </p:nvPicPr>
          <p:blipFill>
            <a:blip r:embed="rId4" cstate="print"/>
            <a:stretch>
              <a:fillRect/>
            </a:stretch>
          </p:blipFill>
          <p:spPr>
            <a:xfrm>
              <a:off x="1951133" y="2863095"/>
              <a:ext cx="237029" cy="227032"/>
            </a:xfrm>
            <a:prstGeom prst="rect">
              <a:avLst/>
            </a:prstGeom>
          </p:spPr>
        </p:pic>
        <p:pic>
          <p:nvPicPr>
            <p:cNvPr id="14" name="object 14"/>
            <p:cNvPicPr/>
            <p:nvPr/>
          </p:nvPicPr>
          <p:blipFill>
            <a:blip r:embed="rId5" cstate="print"/>
            <a:stretch>
              <a:fillRect/>
            </a:stretch>
          </p:blipFill>
          <p:spPr>
            <a:xfrm>
              <a:off x="1951133" y="3284166"/>
              <a:ext cx="237029" cy="227032"/>
            </a:xfrm>
            <a:prstGeom prst="rect">
              <a:avLst/>
            </a:prstGeom>
          </p:spPr>
        </p:pic>
        <p:pic>
          <p:nvPicPr>
            <p:cNvPr id="15" name="object 15"/>
            <p:cNvPicPr/>
            <p:nvPr/>
          </p:nvPicPr>
          <p:blipFill>
            <a:blip r:embed="rId6" cstate="print"/>
            <a:stretch>
              <a:fillRect/>
            </a:stretch>
          </p:blipFill>
          <p:spPr>
            <a:xfrm>
              <a:off x="1973616" y="3776853"/>
              <a:ext cx="237029" cy="227032"/>
            </a:xfrm>
            <a:prstGeom prst="rect">
              <a:avLst/>
            </a:prstGeom>
          </p:spPr>
        </p:pic>
        <p:pic>
          <p:nvPicPr>
            <p:cNvPr id="16" name="object 16"/>
            <p:cNvPicPr/>
            <p:nvPr/>
          </p:nvPicPr>
          <p:blipFill>
            <a:blip r:embed="rId7" cstate="print"/>
            <a:stretch>
              <a:fillRect/>
            </a:stretch>
          </p:blipFill>
          <p:spPr>
            <a:xfrm>
              <a:off x="4083645" y="4607189"/>
              <a:ext cx="11936809" cy="6418652"/>
            </a:xfrm>
            <a:prstGeom prst="rect">
              <a:avLst/>
            </a:prstGeom>
          </p:spPr>
        </p:pic>
        <p:sp>
          <p:nvSpPr>
            <p:cNvPr id="17" name="object 17"/>
            <p:cNvSpPr/>
            <p:nvPr/>
          </p:nvSpPr>
          <p:spPr>
            <a:xfrm>
              <a:off x="4460701" y="4962113"/>
              <a:ext cx="11109960" cy="475615"/>
            </a:xfrm>
            <a:custGeom>
              <a:avLst/>
              <a:gdLst/>
              <a:ahLst/>
              <a:cxnLst/>
              <a:rect l="l" t="t" r="r" b="b"/>
              <a:pathLst>
                <a:path w="11109960" h="475614">
                  <a:moveTo>
                    <a:pt x="10870726"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475304"/>
                  </a:lnTo>
                  <a:lnTo>
                    <a:pt x="11109504" y="475304"/>
                  </a:lnTo>
                  <a:lnTo>
                    <a:pt x="11109504" y="238778"/>
                  </a:lnTo>
                  <a:lnTo>
                    <a:pt x="11104653" y="190656"/>
                  </a:lnTo>
                  <a:lnTo>
                    <a:pt x="11090739" y="145836"/>
                  </a:lnTo>
                  <a:lnTo>
                    <a:pt x="11068724" y="105276"/>
                  </a:lnTo>
                  <a:lnTo>
                    <a:pt x="11039567" y="69937"/>
                  </a:lnTo>
                  <a:lnTo>
                    <a:pt x="11004228" y="40780"/>
                  </a:lnTo>
                  <a:lnTo>
                    <a:pt x="10963668" y="18764"/>
                  </a:lnTo>
                  <a:lnTo>
                    <a:pt x="10918847" y="4851"/>
                  </a:lnTo>
                  <a:lnTo>
                    <a:pt x="10870726" y="0"/>
                  </a:lnTo>
                  <a:close/>
                </a:path>
              </a:pathLst>
            </a:custGeom>
            <a:solidFill>
              <a:srgbClr val="FFFFFF"/>
            </a:solidFill>
          </p:spPr>
          <p:txBody>
            <a:bodyPr wrap="square" lIns="0" tIns="0" rIns="0" bIns="0" rtlCol="0"/>
            <a:lstStyle/>
            <a:p>
              <a:endParaRPr/>
            </a:p>
          </p:txBody>
        </p:sp>
        <p:pic>
          <p:nvPicPr>
            <p:cNvPr id="18" name="object 18"/>
            <p:cNvPicPr/>
            <p:nvPr/>
          </p:nvPicPr>
          <p:blipFill>
            <a:blip r:embed="rId8" cstate="print"/>
            <a:stretch>
              <a:fillRect/>
            </a:stretch>
          </p:blipFill>
          <p:spPr>
            <a:xfrm>
              <a:off x="4797511" y="5123597"/>
              <a:ext cx="136529" cy="131535"/>
            </a:xfrm>
            <a:prstGeom prst="rect">
              <a:avLst/>
            </a:prstGeom>
          </p:spPr>
        </p:pic>
        <p:pic>
          <p:nvPicPr>
            <p:cNvPr id="19" name="object 19"/>
            <p:cNvPicPr/>
            <p:nvPr/>
          </p:nvPicPr>
          <p:blipFill>
            <a:blip r:embed="rId9" cstate="print"/>
            <a:stretch>
              <a:fillRect/>
            </a:stretch>
          </p:blipFill>
          <p:spPr>
            <a:xfrm>
              <a:off x="5058156" y="5123597"/>
              <a:ext cx="136529" cy="131535"/>
            </a:xfrm>
            <a:prstGeom prst="rect">
              <a:avLst/>
            </a:prstGeom>
          </p:spPr>
        </p:pic>
        <p:pic>
          <p:nvPicPr>
            <p:cNvPr id="20" name="object 20"/>
            <p:cNvPicPr/>
            <p:nvPr/>
          </p:nvPicPr>
          <p:blipFill>
            <a:blip r:embed="rId10" cstate="print"/>
            <a:stretch>
              <a:fillRect/>
            </a:stretch>
          </p:blipFill>
          <p:spPr>
            <a:xfrm>
              <a:off x="5318801" y="5123597"/>
              <a:ext cx="136529" cy="131535"/>
            </a:xfrm>
            <a:prstGeom prst="rect">
              <a:avLst/>
            </a:prstGeom>
          </p:spPr>
        </p:pic>
        <p:pic>
          <p:nvPicPr>
            <p:cNvPr id="21" name="object 21"/>
            <p:cNvPicPr/>
            <p:nvPr/>
          </p:nvPicPr>
          <p:blipFill>
            <a:blip r:embed="rId11" cstate="print"/>
            <a:stretch>
              <a:fillRect/>
            </a:stretch>
          </p:blipFill>
          <p:spPr>
            <a:xfrm>
              <a:off x="4463518" y="5436023"/>
              <a:ext cx="11106687" cy="5174632"/>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920" y="18332"/>
            <a:ext cx="20104265" cy="11292840"/>
            <a:chOff x="0" y="0"/>
            <a:chExt cx="20104265" cy="11292840"/>
          </a:xfrm>
        </p:grpSpPr>
        <p:sp>
          <p:nvSpPr>
            <p:cNvPr id="3" name="object 3"/>
            <p:cNvSpPr/>
            <p:nvPr/>
          </p:nvSpPr>
          <p:spPr>
            <a:xfrm>
              <a:off x="0" y="0"/>
              <a:ext cx="5715" cy="11292840"/>
            </a:xfrm>
            <a:custGeom>
              <a:avLst/>
              <a:gdLst/>
              <a:ahLst/>
              <a:cxnLst/>
              <a:rect l="l" t="t" r="r" b="b"/>
              <a:pathLst>
                <a:path w="5715" h="11292840">
                  <a:moveTo>
                    <a:pt x="0" y="11292410"/>
                  </a:moveTo>
                  <a:lnTo>
                    <a:pt x="5245" y="11292410"/>
                  </a:lnTo>
                  <a:lnTo>
                    <a:pt x="5245" y="0"/>
                  </a:lnTo>
                  <a:lnTo>
                    <a:pt x="0" y="0"/>
                  </a:lnTo>
                  <a:lnTo>
                    <a:pt x="0" y="11292410"/>
                  </a:lnTo>
                  <a:close/>
                </a:path>
              </a:pathLst>
            </a:custGeom>
            <a:solidFill>
              <a:srgbClr val="F2F2F2"/>
            </a:solidFill>
          </p:spPr>
          <p:txBody>
            <a:bodyPr wrap="square" lIns="0" tIns="0" rIns="0" bIns="0" rtlCol="0"/>
            <a:lstStyle/>
            <a:p>
              <a:endParaRPr/>
            </a:p>
          </p:txBody>
        </p:sp>
        <p:sp>
          <p:nvSpPr>
            <p:cNvPr id="4" name="object 4"/>
            <p:cNvSpPr/>
            <p:nvPr/>
          </p:nvSpPr>
          <p:spPr>
            <a:xfrm>
              <a:off x="5245" y="0"/>
              <a:ext cx="20099020" cy="11276965"/>
            </a:xfrm>
            <a:custGeom>
              <a:avLst/>
              <a:gdLst/>
              <a:ahLst/>
              <a:cxnLst/>
              <a:rect l="l" t="t" r="r" b="b"/>
              <a:pathLst>
                <a:path w="20099020" h="11276965">
                  <a:moveTo>
                    <a:pt x="20098843" y="0"/>
                  </a:moveTo>
                  <a:lnTo>
                    <a:pt x="0" y="0"/>
                  </a:lnTo>
                  <a:lnTo>
                    <a:pt x="0" y="11276955"/>
                  </a:lnTo>
                  <a:lnTo>
                    <a:pt x="20098843" y="11276955"/>
                  </a:lnTo>
                  <a:lnTo>
                    <a:pt x="20098843"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5722" y="0"/>
              <a:ext cx="20088367" cy="11292410"/>
            </a:xfrm>
            <a:prstGeom prst="rect">
              <a:avLst/>
            </a:prstGeom>
          </p:spPr>
        </p:pic>
        <p:sp>
          <p:nvSpPr>
            <p:cNvPr id="6" name="object 6"/>
            <p:cNvSpPr/>
            <p:nvPr/>
          </p:nvSpPr>
          <p:spPr>
            <a:xfrm>
              <a:off x="1417907" y="2041822"/>
              <a:ext cx="16842728" cy="3588723"/>
            </a:xfrm>
            <a:custGeom>
              <a:avLst/>
              <a:gdLst/>
              <a:ahLst/>
              <a:cxnLst/>
              <a:rect l="l" t="t" r="r" b="b"/>
              <a:pathLst>
                <a:path w="16699230" h="3350895">
                  <a:moveTo>
                    <a:pt x="16409448" y="0"/>
                  </a:moveTo>
                  <a:lnTo>
                    <a:pt x="289300" y="0"/>
                  </a:lnTo>
                  <a:lnTo>
                    <a:pt x="242374" y="3786"/>
                  </a:lnTo>
                  <a:lnTo>
                    <a:pt x="197859" y="14748"/>
                  </a:lnTo>
                  <a:lnTo>
                    <a:pt x="156350" y="32291"/>
                  </a:lnTo>
                  <a:lnTo>
                    <a:pt x="118443" y="55817"/>
                  </a:lnTo>
                  <a:lnTo>
                    <a:pt x="84734" y="84733"/>
                  </a:lnTo>
                  <a:lnTo>
                    <a:pt x="55818" y="118441"/>
                  </a:lnTo>
                  <a:lnTo>
                    <a:pt x="32291" y="156346"/>
                  </a:lnTo>
                  <a:lnTo>
                    <a:pt x="14748" y="197853"/>
                  </a:lnTo>
                  <a:lnTo>
                    <a:pt x="3786" y="242366"/>
                  </a:lnTo>
                  <a:lnTo>
                    <a:pt x="0" y="289289"/>
                  </a:lnTo>
                  <a:lnTo>
                    <a:pt x="0" y="3061393"/>
                  </a:lnTo>
                  <a:lnTo>
                    <a:pt x="3786" y="3108316"/>
                  </a:lnTo>
                  <a:lnTo>
                    <a:pt x="14748" y="3152829"/>
                  </a:lnTo>
                  <a:lnTo>
                    <a:pt x="32291" y="3194336"/>
                  </a:lnTo>
                  <a:lnTo>
                    <a:pt x="55818" y="3232242"/>
                  </a:lnTo>
                  <a:lnTo>
                    <a:pt x="84734" y="3265950"/>
                  </a:lnTo>
                  <a:lnTo>
                    <a:pt x="118443" y="3294865"/>
                  </a:lnTo>
                  <a:lnTo>
                    <a:pt x="156350" y="3318392"/>
                  </a:lnTo>
                  <a:lnTo>
                    <a:pt x="197859" y="3335934"/>
                  </a:lnTo>
                  <a:lnTo>
                    <a:pt x="242374" y="3346896"/>
                  </a:lnTo>
                  <a:lnTo>
                    <a:pt x="289300" y="3350683"/>
                  </a:lnTo>
                  <a:lnTo>
                    <a:pt x="16409448" y="3350683"/>
                  </a:lnTo>
                  <a:lnTo>
                    <a:pt x="16456373" y="3346896"/>
                  </a:lnTo>
                  <a:lnTo>
                    <a:pt x="16500887" y="3335934"/>
                  </a:lnTo>
                  <a:lnTo>
                    <a:pt x="16542395" y="3318392"/>
                  </a:lnTo>
                  <a:lnTo>
                    <a:pt x="16580300" y="3294865"/>
                  </a:lnTo>
                  <a:lnTo>
                    <a:pt x="16614008" y="3265950"/>
                  </a:lnTo>
                  <a:lnTo>
                    <a:pt x="16642922" y="3232242"/>
                  </a:lnTo>
                  <a:lnTo>
                    <a:pt x="16666448" y="3194336"/>
                  </a:lnTo>
                  <a:lnTo>
                    <a:pt x="16683989" y="3152829"/>
                  </a:lnTo>
                  <a:lnTo>
                    <a:pt x="16694951" y="3108316"/>
                  </a:lnTo>
                  <a:lnTo>
                    <a:pt x="16698737" y="3061393"/>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7" name="object 7"/>
            <p:cNvSpPr/>
            <p:nvPr/>
          </p:nvSpPr>
          <p:spPr>
            <a:xfrm>
              <a:off x="1816959" y="144526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7587512" y="555117"/>
              <a:ext cx="1538567" cy="695755"/>
            </a:xfrm>
            <a:prstGeom prst="rect">
              <a:avLst/>
            </a:prstGeom>
          </p:spPr>
        </p:pic>
        <p:sp>
          <p:nvSpPr>
            <p:cNvPr id="9" name="object 9"/>
            <p:cNvSpPr/>
            <p:nvPr/>
          </p:nvSpPr>
          <p:spPr>
            <a:xfrm>
              <a:off x="422125" y="429753"/>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10" name="object 10"/>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0005">
              <a:lnSpc>
                <a:spcPct val="100000"/>
              </a:lnSpc>
              <a:spcBef>
                <a:spcPts val="125"/>
              </a:spcBef>
            </a:pPr>
            <a:r>
              <a:rPr lang="en-US" spc="240" dirty="0" smtClean="0"/>
              <a:t>Service packages</a:t>
            </a:r>
            <a:endParaRPr spc="150" dirty="0"/>
          </a:p>
        </p:txBody>
      </p:sp>
      <p:sp>
        <p:nvSpPr>
          <p:cNvPr id="11" name="object 11"/>
          <p:cNvSpPr txBox="1">
            <a:spLocks noGrp="1"/>
          </p:cNvSpPr>
          <p:nvPr>
            <p:ph type="body" idx="1"/>
          </p:nvPr>
        </p:nvSpPr>
        <p:spPr>
          <a:xfrm>
            <a:off x="1942788" y="1941132"/>
            <a:ext cx="16281927" cy="3661900"/>
          </a:xfrm>
          <a:prstGeom prst="rect">
            <a:avLst/>
          </a:prstGeom>
        </p:spPr>
        <p:txBody>
          <a:bodyPr vert="horz" wrap="square" lIns="0" tIns="186690" rIns="0" bIns="0" rtlCol="0">
            <a:spAutoFit/>
          </a:bodyPr>
          <a:lstStyle/>
          <a:p>
            <a:pPr marL="12700">
              <a:lnSpc>
                <a:spcPct val="100000"/>
              </a:lnSpc>
              <a:spcBef>
                <a:spcPts val="1470"/>
              </a:spcBef>
            </a:pPr>
            <a:r>
              <a:rPr lang="en-US" spc="60" dirty="0"/>
              <a:t>Terms and conditions </a:t>
            </a:r>
            <a:r>
              <a:rPr spc="45" dirty="0" smtClean="0"/>
              <a:t>:</a:t>
            </a:r>
          </a:p>
          <a:p>
            <a:pPr marL="358775" marR="5080">
              <a:lnSpc>
                <a:spcPct val="124700"/>
              </a:lnSpc>
              <a:spcBef>
                <a:spcPts val="505"/>
              </a:spcBef>
            </a:pPr>
            <a:r>
              <a:rPr lang="en-US" sz="2050" spc="105" dirty="0"/>
              <a:t>Service packages become effective from the date the service agreement is signed and can be used within the following 1 year. </a:t>
            </a:r>
            <a:endParaRPr lang="en-US" sz="2050" spc="105" dirty="0" smtClean="0"/>
          </a:p>
          <a:p>
            <a:pPr marL="358775" marR="5080">
              <a:lnSpc>
                <a:spcPct val="124700"/>
              </a:lnSpc>
              <a:spcBef>
                <a:spcPts val="505"/>
              </a:spcBef>
            </a:pPr>
            <a:r>
              <a:rPr lang="en-US" sz="2050" spc="105" dirty="0" smtClean="0"/>
              <a:t>The </a:t>
            </a:r>
            <a:r>
              <a:rPr lang="en-US" sz="2050" spc="105" dirty="0"/>
              <a:t>service package is not automatically renewed after its expiration</a:t>
            </a:r>
            <a:r>
              <a:rPr lang="en-US" sz="2050" spc="105" dirty="0" smtClean="0"/>
              <a:t>.</a:t>
            </a:r>
          </a:p>
          <a:p>
            <a:pPr marL="358775" marR="5080">
              <a:lnSpc>
                <a:spcPct val="124700"/>
              </a:lnSpc>
              <a:spcBef>
                <a:spcPts val="505"/>
              </a:spcBef>
            </a:pPr>
            <a:r>
              <a:rPr lang="en-US" sz="2050" spc="105" dirty="0" smtClean="0"/>
              <a:t>The </a:t>
            </a:r>
            <a:r>
              <a:rPr lang="en-US" sz="2050" spc="105" dirty="0"/>
              <a:t>value of service packages and turnover limits for operations are expressed in Azerbaijani </a:t>
            </a:r>
            <a:r>
              <a:rPr lang="en-US" sz="2050" spc="105" dirty="0" err="1"/>
              <a:t>manat</a:t>
            </a:r>
            <a:r>
              <a:rPr lang="en-US" sz="2050" spc="105" dirty="0"/>
              <a:t>. </a:t>
            </a:r>
            <a:endParaRPr lang="en-US" sz="2050" spc="105" dirty="0" smtClean="0"/>
          </a:p>
          <a:p>
            <a:pPr marL="358775" marR="5080">
              <a:lnSpc>
                <a:spcPct val="124700"/>
              </a:lnSpc>
              <a:spcBef>
                <a:spcPts val="505"/>
              </a:spcBef>
            </a:pPr>
            <a:r>
              <a:rPr lang="en-US" sz="2050" spc="105" dirty="0" smtClean="0"/>
              <a:t>They </a:t>
            </a:r>
            <a:r>
              <a:rPr lang="en-US" sz="2050" spc="105" dirty="0"/>
              <a:t>apply only to operations carried out via </a:t>
            </a:r>
            <a:r>
              <a:rPr lang="en-US" sz="2050" spc="105" dirty="0" smtClean="0"/>
              <a:t>Internet Banking </a:t>
            </a:r>
            <a:r>
              <a:rPr lang="en-US" sz="2050" spc="105" dirty="0"/>
              <a:t>(provided that the customer does not physically visit the service structures) — except for types of services that cannot be performed remotely</a:t>
            </a:r>
            <a:r>
              <a:rPr lang="en-US" sz="2050" spc="105" dirty="0" smtClean="0"/>
              <a:t>.</a:t>
            </a:r>
          </a:p>
          <a:p>
            <a:pPr marL="358775" marR="5080">
              <a:lnSpc>
                <a:spcPct val="124700"/>
              </a:lnSpc>
              <a:spcBef>
                <a:spcPts val="505"/>
              </a:spcBef>
            </a:pPr>
            <a:r>
              <a:rPr lang="en-US" sz="2050" spc="105" dirty="0" smtClean="0"/>
              <a:t>The </a:t>
            </a:r>
            <a:r>
              <a:rPr lang="en-US" sz="2050" spc="105" dirty="0"/>
              <a:t>indicators are intended on an annual basis.</a:t>
            </a:r>
            <a:endParaRPr sz="2050" dirty="0"/>
          </a:p>
        </p:txBody>
      </p:sp>
      <p:grpSp>
        <p:nvGrpSpPr>
          <p:cNvPr id="12" name="object 12"/>
          <p:cNvGrpSpPr/>
          <p:nvPr/>
        </p:nvGrpSpPr>
        <p:grpSpPr>
          <a:xfrm>
            <a:off x="1942788" y="2689135"/>
            <a:ext cx="14653564" cy="8420474"/>
            <a:chOff x="1942788" y="2689135"/>
            <a:chExt cx="14653564" cy="8420474"/>
          </a:xfrm>
        </p:grpSpPr>
        <p:pic>
          <p:nvPicPr>
            <p:cNvPr id="13" name="object 13"/>
            <p:cNvPicPr/>
            <p:nvPr/>
          </p:nvPicPr>
          <p:blipFill>
            <a:blip r:embed="rId4" cstate="print"/>
            <a:stretch>
              <a:fillRect/>
            </a:stretch>
          </p:blipFill>
          <p:spPr>
            <a:xfrm>
              <a:off x="1942788" y="2689135"/>
              <a:ext cx="237029" cy="227032"/>
            </a:xfrm>
            <a:prstGeom prst="rect">
              <a:avLst/>
            </a:prstGeom>
          </p:spPr>
        </p:pic>
        <p:pic>
          <p:nvPicPr>
            <p:cNvPr id="14" name="object 14"/>
            <p:cNvPicPr/>
            <p:nvPr/>
          </p:nvPicPr>
          <p:blipFill>
            <a:blip r:embed="rId5" cstate="print"/>
            <a:stretch>
              <a:fillRect/>
            </a:stretch>
          </p:blipFill>
          <p:spPr>
            <a:xfrm>
              <a:off x="1966933" y="3915691"/>
              <a:ext cx="237029" cy="227032"/>
            </a:xfrm>
            <a:prstGeom prst="rect">
              <a:avLst/>
            </a:prstGeom>
          </p:spPr>
        </p:pic>
        <p:pic>
          <p:nvPicPr>
            <p:cNvPr id="15" name="object 15"/>
            <p:cNvPicPr/>
            <p:nvPr/>
          </p:nvPicPr>
          <p:blipFill>
            <a:blip r:embed="rId6" cstate="print"/>
            <a:stretch>
              <a:fillRect/>
            </a:stretch>
          </p:blipFill>
          <p:spPr>
            <a:xfrm>
              <a:off x="1942788" y="3384386"/>
              <a:ext cx="237029" cy="227032"/>
            </a:xfrm>
            <a:prstGeom prst="rect">
              <a:avLst/>
            </a:prstGeom>
          </p:spPr>
        </p:pic>
        <p:pic>
          <p:nvPicPr>
            <p:cNvPr id="16" name="object 16"/>
            <p:cNvPicPr/>
            <p:nvPr/>
          </p:nvPicPr>
          <p:blipFill>
            <a:blip r:embed="rId6" cstate="print"/>
            <a:stretch>
              <a:fillRect/>
            </a:stretch>
          </p:blipFill>
          <p:spPr>
            <a:xfrm>
              <a:off x="1942788" y="4352666"/>
              <a:ext cx="237029" cy="227032"/>
            </a:xfrm>
            <a:prstGeom prst="rect">
              <a:avLst/>
            </a:prstGeom>
          </p:spPr>
        </p:pic>
        <p:pic>
          <p:nvPicPr>
            <p:cNvPr id="17" name="object 17"/>
            <p:cNvPicPr/>
            <p:nvPr/>
          </p:nvPicPr>
          <p:blipFill>
            <a:blip r:embed="rId4" cstate="print"/>
            <a:stretch>
              <a:fillRect/>
            </a:stretch>
          </p:blipFill>
          <p:spPr>
            <a:xfrm>
              <a:off x="1960567" y="5207430"/>
              <a:ext cx="237029" cy="227032"/>
            </a:xfrm>
            <a:prstGeom prst="rect">
              <a:avLst/>
            </a:prstGeom>
          </p:spPr>
        </p:pic>
        <p:pic>
          <p:nvPicPr>
            <p:cNvPr id="18" name="object 18"/>
            <p:cNvPicPr/>
            <p:nvPr/>
          </p:nvPicPr>
          <p:blipFill>
            <a:blip r:embed="rId7" cstate="print"/>
            <a:stretch>
              <a:fillRect/>
            </a:stretch>
          </p:blipFill>
          <p:spPr>
            <a:xfrm>
              <a:off x="4052232" y="5287797"/>
              <a:ext cx="12544120" cy="5821812"/>
            </a:xfrm>
            <a:prstGeom prst="rect">
              <a:avLst/>
            </a:prstGeom>
          </p:spPr>
        </p:pic>
        <p:sp>
          <p:nvSpPr>
            <p:cNvPr id="19" name="object 19"/>
            <p:cNvSpPr/>
            <p:nvPr/>
          </p:nvSpPr>
          <p:spPr>
            <a:xfrm>
              <a:off x="4471182" y="5664752"/>
              <a:ext cx="11713210" cy="417830"/>
            </a:xfrm>
            <a:custGeom>
              <a:avLst/>
              <a:gdLst/>
              <a:ahLst/>
              <a:cxnLst/>
              <a:rect l="l" t="t" r="r" b="b"/>
              <a:pathLst>
                <a:path w="11713210" h="417829">
                  <a:moveTo>
                    <a:pt x="11474048" y="0"/>
                  </a:moveTo>
                  <a:lnTo>
                    <a:pt x="238778" y="0"/>
                  </a:lnTo>
                  <a:lnTo>
                    <a:pt x="190653" y="4851"/>
                  </a:lnTo>
                  <a:lnTo>
                    <a:pt x="145831" y="18764"/>
                  </a:lnTo>
                  <a:lnTo>
                    <a:pt x="105271" y="40780"/>
                  </a:lnTo>
                  <a:lnTo>
                    <a:pt x="69933" y="69937"/>
                  </a:lnTo>
                  <a:lnTo>
                    <a:pt x="40777" y="105276"/>
                  </a:lnTo>
                  <a:lnTo>
                    <a:pt x="18763" y="145836"/>
                  </a:lnTo>
                  <a:lnTo>
                    <a:pt x="4850" y="190656"/>
                  </a:lnTo>
                  <a:lnTo>
                    <a:pt x="0" y="238778"/>
                  </a:lnTo>
                  <a:lnTo>
                    <a:pt x="0" y="417453"/>
                  </a:lnTo>
                  <a:lnTo>
                    <a:pt x="11712826" y="417453"/>
                  </a:lnTo>
                  <a:lnTo>
                    <a:pt x="11712826" y="238778"/>
                  </a:lnTo>
                  <a:lnTo>
                    <a:pt x="11707975" y="190656"/>
                  </a:lnTo>
                  <a:lnTo>
                    <a:pt x="11694061" y="145836"/>
                  </a:lnTo>
                  <a:lnTo>
                    <a:pt x="11672046" y="105276"/>
                  </a:lnTo>
                  <a:lnTo>
                    <a:pt x="11642888" y="69937"/>
                  </a:lnTo>
                  <a:lnTo>
                    <a:pt x="11607550" y="40780"/>
                  </a:lnTo>
                  <a:lnTo>
                    <a:pt x="11566990" y="18764"/>
                  </a:lnTo>
                  <a:lnTo>
                    <a:pt x="11522169" y="4851"/>
                  </a:lnTo>
                  <a:lnTo>
                    <a:pt x="11474048" y="0"/>
                  </a:lnTo>
                  <a:close/>
                </a:path>
              </a:pathLst>
            </a:custGeom>
            <a:solidFill>
              <a:srgbClr val="FFFFFF"/>
            </a:solidFill>
          </p:spPr>
          <p:txBody>
            <a:bodyPr wrap="square" lIns="0" tIns="0" rIns="0" bIns="0" rtlCol="0"/>
            <a:lstStyle/>
            <a:p>
              <a:endParaRPr/>
            </a:p>
          </p:txBody>
        </p:sp>
        <p:pic>
          <p:nvPicPr>
            <p:cNvPr id="20" name="object 20"/>
            <p:cNvPicPr/>
            <p:nvPr/>
          </p:nvPicPr>
          <p:blipFill>
            <a:blip r:embed="rId8" cstate="print"/>
            <a:stretch>
              <a:fillRect/>
            </a:stretch>
          </p:blipFill>
          <p:spPr>
            <a:xfrm>
              <a:off x="4756503" y="5806576"/>
              <a:ext cx="119912" cy="115535"/>
            </a:xfrm>
            <a:prstGeom prst="rect">
              <a:avLst/>
            </a:prstGeom>
          </p:spPr>
        </p:pic>
        <p:pic>
          <p:nvPicPr>
            <p:cNvPr id="21" name="object 21"/>
            <p:cNvPicPr/>
            <p:nvPr/>
          </p:nvPicPr>
          <p:blipFill>
            <a:blip r:embed="rId9" cstate="print"/>
            <a:stretch>
              <a:fillRect/>
            </a:stretch>
          </p:blipFill>
          <p:spPr>
            <a:xfrm>
              <a:off x="4985424" y="5806576"/>
              <a:ext cx="119912" cy="115535"/>
            </a:xfrm>
            <a:prstGeom prst="rect">
              <a:avLst/>
            </a:prstGeom>
          </p:spPr>
        </p:pic>
        <p:pic>
          <p:nvPicPr>
            <p:cNvPr id="22" name="object 22"/>
            <p:cNvPicPr/>
            <p:nvPr/>
          </p:nvPicPr>
          <p:blipFill>
            <a:blip r:embed="rId10" cstate="print"/>
            <a:stretch>
              <a:fillRect/>
            </a:stretch>
          </p:blipFill>
          <p:spPr>
            <a:xfrm>
              <a:off x="5214343" y="5806576"/>
              <a:ext cx="119912" cy="115535"/>
            </a:xfrm>
            <a:prstGeom prst="rect">
              <a:avLst/>
            </a:prstGeom>
          </p:spPr>
        </p:pic>
        <p:pic>
          <p:nvPicPr>
            <p:cNvPr id="23" name="object 23"/>
            <p:cNvPicPr/>
            <p:nvPr/>
          </p:nvPicPr>
          <p:blipFill>
            <a:blip r:embed="rId11" cstate="print"/>
            <a:stretch>
              <a:fillRect/>
            </a:stretch>
          </p:blipFill>
          <p:spPr>
            <a:xfrm>
              <a:off x="4463939" y="6071840"/>
              <a:ext cx="11713567" cy="4577049"/>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292840"/>
            <a:chOff x="0" y="0"/>
            <a:chExt cx="20104100" cy="11292840"/>
          </a:xfrm>
        </p:grpSpPr>
        <p:sp>
          <p:nvSpPr>
            <p:cNvPr id="3" name="object 3"/>
            <p:cNvSpPr/>
            <p:nvPr/>
          </p:nvSpPr>
          <p:spPr>
            <a:xfrm>
              <a:off x="0" y="0"/>
              <a:ext cx="5715" cy="11292840"/>
            </a:xfrm>
            <a:custGeom>
              <a:avLst/>
              <a:gdLst/>
              <a:ahLst/>
              <a:cxnLst/>
              <a:rect l="l" t="t" r="r" b="b"/>
              <a:pathLst>
                <a:path w="5715" h="11292840">
                  <a:moveTo>
                    <a:pt x="0" y="11292410"/>
                  </a:moveTo>
                  <a:lnTo>
                    <a:pt x="5245" y="11292410"/>
                  </a:lnTo>
                  <a:lnTo>
                    <a:pt x="5245" y="0"/>
                  </a:lnTo>
                  <a:lnTo>
                    <a:pt x="0" y="0"/>
                  </a:lnTo>
                  <a:lnTo>
                    <a:pt x="0" y="11292410"/>
                  </a:lnTo>
                  <a:close/>
                </a:path>
              </a:pathLst>
            </a:custGeom>
            <a:solidFill>
              <a:srgbClr val="F2F2F2"/>
            </a:solidFill>
          </p:spPr>
          <p:txBody>
            <a:bodyPr wrap="square" lIns="0" tIns="0" rIns="0" bIns="0" rtlCol="0"/>
            <a:lstStyle/>
            <a:p>
              <a:endParaRPr/>
            </a:p>
          </p:txBody>
        </p:sp>
        <p:sp>
          <p:nvSpPr>
            <p:cNvPr id="4" name="object 4"/>
            <p:cNvSpPr/>
            <p:nvPr/>
          </p:nvSpPr>
          <p:spPr>
            <a:xfrm>
              <a:off x="5245" y="0"/>
              <a:ext cx="20099020" cy="11276965"/>
            </a:xfrm>
            <a:custGeom>
              <a:avLst/>
              <a:gdLst/>
              <a:ahLst/>
              <a:cxnLst/>
              <a:rect l="l" t="t" r="r" b="b"/>
              <a:pathLst>
                <a:path w="20099020" h="11276965">
                  <a:moveTo>
                    <a:pt x="20098843" y="0"/>
                  </a:moveTo>
                  <a:lnTo>
                    <a:pt x="0" y="0"/>
                  </a:lnTo>
                  <a:lnTo>
                    <a:pt x="0" y="11276955"/>
                  </a:lnTo>
                  <a:lnTo>
                    <a:pt x="20098843" y="11276955"/>
                  </a:lnTo>
                  <a:lnTo>
                    <a:pt x="20098843"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5722" y="0"/>
              <a:ext cx="20088367" cy="11292410"/>
            </a:xfrm>
            <a:prstGeom prst="rect">
              <a:avLst/>
            </a:prstGeom>
          </p:spPr>
        </p:pic>
        <p:sp>
          <p:nvSpPr>
            <p:cNvPr id="6" name="object 6"/>
            <p:cNvSpPr/>
            <p:nvPr/>
          </p:nvSpPr>
          <p:spPr>
            <a:xfrm>
              <a:off x="1417907" y="2041822"/>
              <a:ext cx="16699230" cy="2031364"/>
            </a:xfrm>
            <a:custGeom>
              <a:avLst/>
              <a:gdLst/>
              <a:ahLst/>
              <a:cxnLst/>
              <a:rect l="l" t="t" r="r" b="b"/>
              <a:pathLst>
                <a:path w="16699230" h="2031364">
                  <a:moveTo>
                    <a:pt x="16409448" y="0"/>
                  </a:moveTo>
                  <a:lnTo>
                    <a:pt x="289300" y="0"/>
                  </a:lnTo>
                  <a:lnTo>
                    <a:pt x="242374" y="3786"/>
                  </a:lnTo>
                  <a:lnTo>
                    <a:pt x="197859" y="14748"/>
                  </a:lnTo>
                  <a:lnTo>
                    <a:pt x="156350" y="32291"/>
                  </a:lnTo>
                  <a:lnTo>
                    <a:pt x="118443" y="55817"/>
                  </a:lnTo>
                  <a:lnTo>
                    <a:pt x="84734" y="84733"/>
                  </a:lnTo>
                  <a:lnTo>
                    <a:pt x="55818" y="118441"/>
                  </a:lnTo>
                  <a:lnTo>
                    <a:pt x="32291" y="156346"/>
                  </a:lnTo>
                  <a:lnTo>
                    <a:pt x="14748" y="197853"/>
                  </a:lnTo>
                  <a:lnTo>
                    <a:pt x="3786" y="242366"/>
                  </a:lnTo>
                  <a:lnTo>
                    <a:pt x="0" y="289289"/>
                  </a:lnTo>
                  <a:lnTo>
                    <a:pt x="0" y="1742062"/>
                  </a:lnTo>
                  <a:lnTo>
                    <a:pt x="3786" y="1788985"/>
                  </a:lnTo>
                  <a:lnTo>
                    <a:pt x="14748" y="1833497"/>
                  </a:lnTo>
                  <a:lnTo>
                    <a:pt x="32291" y="1875004"/>
                  </a:lnTo>
                  <a:lnTo>
                    <a:pt x="55818" y="1912910"/>
                  </a:lnTo>
                  <a:lnTo>
                    <a:pt x="84734" y="1946618"/>
                  </a:lnTo>
                  <a:lnTo>
                    <a:pt x="118443" y="1975534"/>
                  </a:lnTo>
                  <a:lnTo>
                    <a:pt x="156350" y="1999060"/>
                  </a:lnTo>
                  <a:lnTo>
                    <a:pt x="197859" y="2016603"/>
                  </a:lnTo>
                  <a:lnTo>
                    <a:pt x="242374" y="2027565"/>
                  </a:lnTo>
                  <a:lnTo>
                    <a:pt x="289300" y="2031351"/>
                  </a:lnTo>
                  <a:lnTo>
                    <a:pt x="16409448" y="2031351"/>
                  </a:lnTo>
                  <a:lnTo>
                    <a:pt x="16456373" y="2027565"/>
                  </a:lnTo>
                  <a:lnTo>
                    <a:pt x="16500887" y="2016603"/>
                  </a:lnTo>
                  <a:lnTo>
                    <a:pt x="16542395" y="1999060"/>
                  </a:lnTo>
                  <a:lnTo>
                    <a:pt x="16580300" y="1975534"/>
                  </a:lnTo>
                  <a:lnTo>
                    <a:pt x="16614008" y="1946618"/>
                  </a:lnTo>
                  <a:lnTo>
                    <a:pt x="16642922" y="1912910"/>
                  </a:lnTo>
                  <a:lnTo>
                    <a:pt x="16666448" y="1875004"/>
                  </a:lnTo>
                  <a:lnTo>
                    <a:pt x="16683989" y="1833497"/>
                  </a:lnTo>
                  <a:lnTo>
                    <a:pt x="16694951" y="1788985"/>
                  </a:lnTo>
                  <a:lnTo>
                    <a:pt x="16698737" y="1742062"/>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7" name="object 7"/>
            <p:cNvSpPr/>
            <p:nvPr/>
          </p:nvSpPr>
          <p:spPr>
            <a:xfrm>
              <a:off x="1816959" y="144526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7587512" y="555117"/>
              <a:ext cx="1538567" cy="695755"/>
            </a:xfrm>
            <a:prstGeom prst="rect">
              <a:avLst/>
            </a:prstGeom>
          </p:spPr>
        </p:pic>
        <p:sp>
          <p:nvSpPr>
            <p:cNvPr id="9" name="object 9"/>
            <p:cNvSpPr/>
            <p:nvPr/>
          </p:nvSpPr>
          <p:spPr>
            <a:xfrm>
              <a:off x="422125" y="429753"/>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10" name="object 10"/>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0005">
              <a:lnSpc>
                <a:spcPct val="100000"/>
              </a:lnSpc>
              <a:spcBef>
                <a:spcPts val="125"/>
              </a:spcBef>
            </a:pPr>
            <a:r>
              <a:rPr lang="en-US" spc="110" dirty="0"/>
              <a:t>Supply chain</a:t>
            </a:r>
            <a:endParaRPr spc="125" dirty="0"/>
          </a:p>
        </p:txBody>
      </p:sp>
      <p:sp>
        <p:nvSpPr>
          <p:cNvPr id="11" name="object 11"/>
          <p:cNvSpPr txBox="1"/>
          <p:nvPr/>
        </p:nvSpPr>
        <p:spPr>
          <a:xfrm>
            <a:off x="1923523" y="2187348"/>
            <a:ext cx="11481327" cy="1497846"/>
          </a:xfrm>
          <a:prstGeom prst="rect">
            <a:avLst/>
          </a:prstGeom>
        </p:spPr>
        <p:txBody>
          <a:bodyPr vert="horz" wrap="square" lIns="0" tIns="186690" rIns="0" bIns="0" rtlCol="0">
            <a:spAutoFit/>
          </a:bodyPr>
          <a:lstStyle/>
          <a:p>
            <a:pPr marL="12700">
              <a:lnSpc>
                <a:spcPct val="100000"/>
              </a:lnSpc>
              <a:spcBef>
                <a:spcPts val="1470"/>
              </a:spcBef>
            </a:pPr>
            <a:r>
              <a:rPr lang="en-US" sz="2550" spc="60" dirty="0" smtClean="0">
                <a:solidFill>
                  <a:srgbClr val="0057C2"/>
                </a:solidFill>
                <a:latin typeface="Microsoft Sans Serif"/>
                <a:cs typeface="Microsoft Sans Serif"/>
              </a:rPr>
              <a:t>Terms and conditions</a:t>
            </a:r>
            <a:r>
              <a:rPr sz="2550" spc="45" dirty="0" smtClean="0">
                <a:solidFill>
                  <a:srgbClr val="0057C2"/>
                </a:solidFill>
                <a:latin typeface="Microsoft Sans Serif"/>
                <a:cs typeface="Microsoft Sans Serif"/>
              </a:rPr>
              <a:t>:</a:t>
            </a:r>
            <a:endParaRPr sz="2550" dirty="0">
              <a:latin typeface="Microsoft Sans Serif"/>
              <a:cs typeface="Microsoft Sans Serif"/>
            </a:endParaRPr>
          </a:p>
          <a:p>
            <a:pPr marL="358775" marR="5080">
              <a:lnSpc>
                <a:spcPct val="124700"/>
              </a:lnSpc>
              <a:spcBef>
                <a:spcPts val="505"/>
              </a:spcBef>
            </a:pPr>
            <a:r>
              <a:rPr lang="en-US" sz="2050" dirty="0" smtClean="0">
                <a:solidFill>
                  <a:srgbClr val="0057C2"/>
                </a:solidFill>
                <a:latin typeface="Microsoft Sans Serif"/>
                <a:cs typeface="Microsoft Sans Serif"/>
              </a:rPr>
              <a:t>It is possible to create a new invoice and a new supply order in the supply chain.</a:t>
            </a:r>
          </a:p>
          <a:p>
            <a:pPr marL="358775" marR="5080">
              <a:lnSpc>
                <a:spcPct val="124700"/>
              </a:lnSpc>
              <a:spcBef>
                <a:spcPts val="505"/>
              </a:spcBef>
            </a:pPr>
            <a:r>
              <a:rPr lang="en-US" sz="2050" dirty="0" smtClean="0">
                <a:solidFill>
                  <a:srgbClr val="0057C2"/>
                </a:solidFill>
                <a:latin typeface="Microsoft Sans Serif"/>
                <a:cs typeface="Microsoft Sans Serif"/>
              </a:rPr>
              <a:t>It is possible to track invoice history and supply orders.</a:t>
            </a:r>
            <a:endParaRPr sz="2050" dirty="0">
              <a:latin typeface="Microsoft Sans Serif"/>
              <a:cs typeface="Microsoft Sans Serif"/>
            </a:endParaRPr>
          </a:p>
        </p:txBody>
      </p:sp>
      <p:grpSp>
        <p:nvGrpSpPr>
          <p:cNvPr id="12" name="object 12"/>
          <p:cNvGrpSpPr/>
          <p:nvPr/>
        </p:nvGrpSpPr>
        <p:grpSpPr>
          <a:xfrm>
            <a:off x="1942788" y="2930391"/>
            <a:ext cx="14119860" cy="7802880"/>
            <a:chOff x="1942788" y="2930391"/>
            <a:chExt cx="14119860" cy="7802880"/>
          </a:xfrm>
        </p:grpSpPr>
        <p:pic>
          <p:nvPicPr>
            <p:cNvPr id="13" name="object 13"/>
            <p:cNvPicPr/>
            <p:nvPr/>
          </p:nvPicPr>
          <p:blipFill>
            <a:blip r:embed="rId4" cstate="print"/>
            <a:stretch>
              <a:fillRect/>
            </a:stretch>
          </p:blipFill>
          <p:spPr>
            <a:xfrm>
              <a:off x="1942788" y="2930391"/>
              <a:ext cx="237029" cy="227032"/>
            </a:xfrm>
            <a:prstGeom prst="rect">
              <a:avLst/>
            </a:prstGeom>
          </p:spPr>
        </p:pic>
        <p:pic>
          <p:nvPicPr>
            <p:cNvPr id="14" name="object 14"/>
            <p:cNvPicPr/>
            <p:nvPr/>
          </p:nvPicPr>
          <p:blipFill>
            <a:blip r:embed="rId5" cstate="print"/>
            <a:stretch>
              <a:fillRect/>
            </a:stretch>
          </p:blipFill>
          <p:spPr>
            <a:xfrm>
              <a:off x="1942788" y="3328285"/>
              <a:ext cx="237029" cy="227032"/>
            </a:xfrm>
            <a:prstGeom prst="rect">
              <a:avLst/>
            </a:prstGeom>
          </p:spPr>
        </p:pic>
        <p:pic>
          <p:nvPicPr>
            <p:cNvPr id="15" name="object 15"/>
            <p:cNvPicPr/>
            <p:nvPr/>
          </p:nvPicPr>
          <p:blipFill>
            <a:blip r:embed="rId6" cstate="print"/>
            <a:stretch>
              <a:fillRect/>
            </a:stretch>
          </p:blipFill>
          <p:spPr>
            <a:xfrm>
              <a:off x="4041761" y="4439655"/>
              <a:ext cx="12020576" cy="6293002"/>
            </a:xfrm>
            <a:prstGeom prst="rect">
              <a:avLst/>
            </a:prstGeom>
          </p:spPr>
        </p:pic>
        <p:sp>
          <p:nvSpPr>
            <p:cNvPr id="16" name="object 16"/>
            <p:cNvSpPr/>
            <p:nvPr/>
          </p:nvSpPr>
          <p:spPr>
            <a:xfrm>
              <a:off x="4464589" y="4816602"/>
              <a:ext cx="11141075" cy="456565"/>
            </a:xfrm>
            <a:custGeom>
              <a:avLst/>
              <a:gdLst/>
              <a:ahLst/>
              <a:cxnLst/>
              <a:rect l="l" t="t" r="r" b="b"/>
              <a:pathLst>
                <a:path w="11141075" h="456564">
                  <a:moveTo>
                    <a:pt x="10901950" y="0"/>
                  </a:moveTo>
                  <a:lnTo>
                    <a:pt x="238778" y="0"/>
                  </a:lnTo>
                  <a:lnTo>
                    <a:pt x="190656" y="4851"/>
                  </a:lnTo>
                  <a:lnTo>
                    <a:pt x="145836" y="18764"/>
                  </a:lnTo>
                  <a:lnTo>
                    <a:pt x="105276" y="40780"/>
                  </a:lnTo>
                  <a:lnTo>
                    <a:pt x="69937" y="69938"/>
                  </a:lnTo>
                  <a:lnTo>
                    <a:pt x="40780" y="105278"/>
                  </a:lnTo>
                  <a:lnTo>
                    <a:pt x="18764" y="145840"/>
                  </a:lnTo>
                  <a:lnTo>
                    <a:pt x="4851" y="190663"/>
                  </a:lnTo>
                  <a:lnTo>
                    <a:pt x="0" y="238788"/>
                  </a:lnTo>
                  <a:lnTo>
                    <a:pt x="0" y="456027"/>
                  </a:lnTo>
                  <a:lnTo>
                    <a:pt x="11140728" y="456027"/>
                  </a:lnTo>
                  <a:lnTo>
                    <a:pt x="11140728" y="238788"/>
                  </a:lnTo>
                  <a:lnTo>
                    <a:pt x="11135877" y="190663"/>
                  </a:lnTo>
                  <a:lnTo>
                    <a:pt x="11121964" y="145840"/>
                  </a:lnTo>
                  <a:lnTo>
                    <a:pt x="11099948" y="105278"/>
                  </a:lnTo>
                  <a:lnTo>
                    <a:pt x="11070791" y="69938"/>
                  </a:lnTo>
                  <a:lnTo>
                    <a:pt x="11035452" y="40780"/>
                  </a:lnTo>
                  <a:lnTo>
                    <a:pt x="10994892" y="18764"/>
                  </a:lnTo>
                  <a:lnTo>
                    <a:pt x="10950071" y="4851"/>
                  </a:lnTo>
                  <a:lnTo>
                    <a:pt x="10901950" y="0"/>
                  </a:lnTo>
                  <a:close/>
                </a:path>
              </a:pathLst>
            </a:custGeom>
            <a:solidFill>
              <a:srgbClr val="FFFFFF"/>
            </a:solidFill>
          </p:spPr>
          <p:txBody>
            <a:bodyPr wrap="square" lIns="0" tIns="0" rIns="0" bIns="0" rtlCol="0"/>
            <a:lstStyle/>
            <a:p>
              <a:endParaRPr/>
            </a:p>
          </p:txBody>
        </p:sp>
        <p:pic>
          <p:nvPicPr>
            <p:cNvPr id="17" name="object 17"/>
            <p:cNvPicPr/>
            <p:nvPr/>
          </p:nvPicPr>
          <p:blipFill>
            <a:blip r:embed="rId7" cstate="print"/>
            <a:stretch>
              <a:fillRect/>
            </a:stretch>
          </p:blipFill>
          <p:spPr>
            <a:xfrm>
              <a:off x="4776272" y="4971544"/>
              <a:ext cx="130990" cy="126195"/>
            </a:xfrm>
            <a:prstGeom prst="rect">
              <a:avLst/>
            </a:prstGeom>
          </p:spPr>
        </p:pic>
        <p:pic>
          <p:nvPicPr>
            <p:cNvPr id="18" name="object 18"/>
            <p:cNvPicPr/>
            <p:nvPr/>
          </p:nvPicPr>
          <p:blipFill>
            <a:blip r:embed="rId8" cstate="print"/>
            <a:stretch>
              <a:fillRect/>
            </a:stretch>
          </p:blipFill>
          <p:spPr>
            <a:xfrm>
              <a:off x="5026342" y="4971544"/>
              <a:ext cx="130990" cy="126195"/>
            </a:xfrm>
            <a:prstGeom prst="rect">
              <a:avLst/>
            </a:prstGeom>
          </p:spPr>
        </p:pic>
        <p:pic>
          <p:nvPicPr>
            <p:cNvPr id="19" name="object 19"/>
            <p:cNvPicPr/>
            <p:nvPr/>
          </p:nvPicPr>
          <p:blipFill>
            <a:blip r:embed="rId9" cstate="print"/>
            <a:stretch>
              <a:fillRect/>
            </a:stretch>
          </p:blipFill>
          <p:spPr>
            <a:xfrm>
              <a:off x="5276411" y="4971544"/>
              <a:ext cx="130990" cy="126195"/>
            </a:xfrm>
            <a:prstGeom prst="rect">
              <a:avLst/>
            </a:prstGeom>
          </p:spPr>
        </p:pic>
        <p:pic>
          <p:nvPicPr>
            <p:cNvPr id="20" name="object 20"/>
            <p:cNvPicPr/>
            <p:nvPr/>
          </p:nvPicPr>
          <p:blipFill>
            <a:blip r:embed="rId10" cstate="print"/>
            <a:stretch>
              <a:fillRect/>
            </a:stretch>
          </p:blipFill>
          <p:spPr>
            <a:xfrm>
              <a:off x="4464205" y="5275902"/>
              <a:ext cx="11141109" cy="5015663"/>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611"/>
            <a:ext cx="20101560" cy="11276965"/>
          </a:xfrm>
          <a:custGeom>
            <a:avLst/>
            <a:gdLst/>
            <a:ahLst/>
            <a:cxnLst/>
            <a:rect l="l" t="t" r="r" b="b"/>
            <a:pathLst>
              <a:path w="20101560" h="11276965">
                <a:moveTo>
                  <a:pt x="20101272" y="0"/>
                </a:moveTo>
                <a:lnTo>
                  <a:pt x="0" y="0"/>
                </a:lnTo>
                <a:lnTo>
                  <a:pt x="0" y="11276944"/>
                </a:lnTo>
                <a:lnTo>
                  <a:pt x="20101272" y="11276944"/>
                </a:lnTo>
                <a:lnTo>
                  <a:pt x="20101272" y="0"/>
                </a:lnTo>
                <a:close/>
              </a:path>
            </a:pathLst>
          </a:custGeom>
          <a:solidFill>
            <a:srgbClr val="FFFFFF"/>
          </a:solidFill>
        </p:spPr>
        <p:txBody>
          <a:bodyPr wrap="square" lIns="0" tIns="0" rIns="0" bIns="0" rtlCol="0"/>
          <a:lstStyle/>
          <a:p>
            <a:endParaRPr/>
          </a:p>
        </p:txBody>
      </p:sp>
      <p:grpSp>
        <p:nvGrpSpPr>
          <p:cNvPr id="3" name="object 3"/>
          <p:cNvGrpSpPr/>
          <p:nvPr/>
        </p:nvGrpSpPr>
        <p:grpSpPr>
          <a:xfrm>
            <a:off x="0" y="31611"/>
            <a:ext cx="20101560" cy="11276965"/>
            <a:chOff x="0" y="31611"/>
            <a:chExt cx="20101560" cy="11276965"/>
          </a:xfrm>
        </p:grpSpPr>
        <p:pic>
          <p:nvPicPr>
            <p:cNvPr id="4" name="object 4"/>
            <p:cNvPicPr/>
            <p:nvPr/>
          </p:nvPicPr>
          <p:blipFill>
            <a:blip r:embed="rId2" cstate="print"/>
            <a:stretch>
              <a:fillRect/>
            </a:stretch>
          </p:blipFill>
          <p:spPr>
            <a:xfrm>
              <a:off x="0" y="31611"/>
              <a:ext cx="20101272" cy="11276944"/>
            </a:xfrm>
            <a:prstGeom prst="rect">
              <a:avLst/>
            </a:prstGeom>
          </p:spPr>
        </p:pic>
        <p:sp>
          <p:nvSpPr>
            <p:cNvPr id="5" name="object 5"/>
            <p:cNvSpPr/>
            <p:nvPr/>
          </p:nvSpPr>
          <p:spPr>
            <a:xfrm>
              <a:off x="1399358" y="2089572"/>
              <a:ext cx="16699230" cy="2031364"/>
            </a:xfrm>
            <a:custGeom>
              <a:avLst/>
              <a:gdLst/>
              <a:ahLst/>
              <a:cxnLst/>
              <a:rect l="l" t="t" r="r" b="b"/>
              <a:pathLst>
                <a:path w="16699230" h="2031364">
                  <a:moveTo>
                    <a:pt x="16409448"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742062"/>
                  </a:lnTo>
                  <a:lnTo>
                    <a:pt x="3786" y="1788985"/>
                  </a:lnTo>
                  <a:lnTo>
                    <a:pt x="14748" y="1833497"/>
                  </a:lnTo>
                  <a:lnTo>
                    <a:pt x="32291" y="1875004"/>
                  </a:lnTo>
                  <a:lnTo>
                    <a:pt x="55817" y="1912910"/>
                  </a:lnTo>
                  <a:lnTo>
                    <a:pt x="84733" y="1946618"/>
                  </a:lnTo>
                  <a:lnTo>
                    <a:pt x="118441" y="1975534"/>
                  </a:lnTo>
                  <a:lnTo>
                    <a:pt x="156346" y="1999060"/>
                  </a:lnTo>
                  <a:lnTo>
                    <a:pt x="197853" y="2016603"/>
                  </a:lnTo>
                  <a:lnTo>
                    <a:pt x="242366" y="2027565"/>
                  </a:lnTo>
                  <a:lnTo>
                    <a:pt x="289289" y="2031351"/>
                  </a:lnTo>
                  <a:lnTo>
                    <a:pt x="16409448" y="2031351"/>
                  </a:lnTo>
                  <a:lnTo>
                    <a:pt x="16456373" y="2027565"/>
                  </a:lnTo>
                  <a:lnTo>
                    <a:pt x="16500887" y="2016603"/>
                  </a:lnTo>
                  <a:lnTo>
                    <a:pt x="16542395" y="1999060"/>
                  </a:lnTo>
                  <a:lnTo>
                    <a:pt x="16580300" y="1975534"/>
                  </a:lnTo>
                  <a:lnTo>
                    <a:pt x="16614008" y="1946618"/>
                  </a:lnTo>
                  <a:lnTo>
                    <a:pt x="16642922" y="1912910"/>
                  </a:lnTo>
                  <a:lnTo>
                    <a:pt x="16666448" y="1875004"/>
                  </a:lnTo>
                  <a:lnTo>
                    <a:pt x="16683989" y="1833497"/>
                  </a:lnTo>
                  <a:lnTo>
                    <a:pt x="16694951" y="1788985"/>
                  </a:lnTo>
                  <a:lnTo>
                    <a:pt x="16698737" y="1742062"/>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6" name="object 6"/>
            <p:cNvSpPr/>
            <p:nvPr/>
          </p:nvSpPr>
          <p:spPr>
            <a:xfrm>
              <a:off x="1798411" y="149301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7568963" y="602866"/>
              <a:ext cx="1538567" cy="695756"/>
            </a:xfrm>
            <a:prstGeom prst="rect">
              <a:avLst/>
            </a:prstGeom>
          </p:spPr>
        </p:pic>
        <p:sp>
          <p:nvSpPr>
            <p:cNvPr id="8" name="object 8"/>
            <p:cNvSpPr/>
            <p:nvPr/>
          </p:nvSpPr>
          <p:spPr>
            <a:xfrm>
              <a:off x="403576" y="477502"/>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9" name="object 9"/>
          <p:cNvSpPr txBox="1">
            <a:spLocks noGrp="1"/>
          </p:cNvSpPr>
          <p:nvPr>
            <p:ph type="title"/>
          </p:nvPr>
        </p:nvSpPr>
        <p:spPr>
          <a:xfrm>
            <a:off x="2158884" y="474386"/>
            <a:ext cx="13484247" cy="784363"/>
          </a:xfrm>
          <a:prstGeom prst="rect">
            <a:avLst/>
          </a:prstGeom>
        </p:spPr>
        <p:txBody>
          <a:bodyPr vert="horz" wrap="square" lIns="0" tIns="68117" rIns="0" bIns="0" rtlCol="0">
            <a:spAutoFit/>
          </a:bodyPr>
          <a:lstStyle/>
          <a:p>
            <a:pPr marL="21590">
              <a:lnSpc>
                <a:spcPct val="100000"/>
              </a:lnSpc>
              <a:spcBef>
                <a:spcPts val="125"/>
              </a:spcBef>
            </a:pPr>
            <a:r>
              <a:rPr lang="en-US" dirty="0"/>
              <a:t>POS services and E-commerce</a:t>
            </a:r>
            <a:endParaRPr spc="204" dirty="0"/>
          </a:p>
        </p:txBody>
      </p:sp>
      <p:sp>
        <p:nvSpPr>
          <p:cNvPr id="10" name="object 10"/>
          <p:cNvSpPr txBox="1"/>
          <p:nvPr/>
        </p:nvSpPr>
        <p:spPr>
          <a:xfrm>
            <a:off x="1904974" y="2235101"/>
            <a:ext cx="12947675" cy="1497846"/>
          </a:xfrm>
          <a:prstGeom prst="rect">
            <a:avLst/>
          </a:prstGeom>
        </p:spPr>
        <p:txBody>
          <a:bodyPr vert="horz" wrap="square" lIns="0" tIns="186690" rIns="0" bIns="0" rtlCol="0">
            <a:spAutoFit/>
          </a:bodyPr>
          <a:lstStyle/>
          <a:p>
            <a:pPr marL="12700">
              <a:lnSpc>
                <a:spcPct val="100000"/>
              </a:lnSpc>
              <a:spcBef>
                <a:spcPts val="1470"/>
              </a:spcBef>
            </a:pPr>
            <a:r>
              <a:rPr lang="en-US" sz="2550" spc="60" dirty="0" smtClean="0">
                <a:solidFill>
                  <a:srgbClr val="0057C2"/>
                </a:solidFill>
                <a:latin typeface="Microsoft Sans Serif"/>
                <a:cs typeface="Microsoft Sans Serif"/>
              </a:rPr>
              <a:t>Terms and conditions</a:t>
            </a:r>
            <a:r>
              <a:rPr sz="2550" spc="45" dirty="0" smtClean="0">
                <a:solidFill>
                  <a:srgbClr val="0057C2"/>
                </a:solidFill>
                <a:latin typeface="Microsoft Sans Serif"/>
                <a:cs typeface="Microsoft Sans Serif"/>
              </a:rPr>
              <a:t>:</a:t>
            </a:r>
            <a:endParaRPr sz="2550" dirty="0">
              <a:latin typeface="Microsoft Sans Serif"/>
              <a:cs typeface="Microsoft Sans Serif"/>
            </a:endParaRPr>
          </a:p>
          <a:p>
            <a:pPr marL="358775" marR="5080">
              <a:lnSpc>
                <a:spcPct val="124700"/>
              </a:lnSpc>
              <a:spcBef>
                <a:spcPts val="505"/>
              </a:spcBef>
            </a:pPr>
            <a:r>
              <a:rPr lang="en-US" sz="2050" spc="50" dirty="0" smtClean="0">
                <a:solidFill>
                  <a:srgbClr val="0057C2"/>
                </a:solidFill>
                <a:latin typeface="Microsoft Sans Serif"/>
                <a:cs typeface="Microsoft Sans Serif"/>
              </a:rPr>
              <a:t>It is possible to apply for a new POS Terminal, Mobile POS Terminal, and E-commerce.</a:t>
            </a:r>
          </a:p>
          <a:p>
            <a:pPr marL="358775" marR="5080">
              <a:lnSpc>
                <a:spcPct val="124700"/>
              </a:lnSpc>
              <a:spcBef>
                <a:spcPts val="505"/>
              </a:spcBef>
            </a:pPr>
            <a:r>
              <a:rPr lang="en-US" sz="2050" spc="50" dirty="0" smtClean="0">
                <a:solidFill>
                  <a:srgbClr val="0057C2"/>
                </a:solidFill>
                <a:latin typeface="Microsoft Sans Serif"/>
                <a:cs typeface="Microsoft Sans Serif"/>
              </a:rPr>
              <a:t>It is possible to track reports and analytical data related to the service.</a:t>
            </a:r>
            <a:endParaRPr sz="2050" dirty="0">
              <a:latin typeface="Microsoft Sans Serif"/>
              <a:cs typeface="Microsoft Sans Serif"/>
            </a:endParaRPr>
          </a:p>
        </p:txBody>
      </p:sp>
      <p:grpSp>
        <p:nvGrpSpPr>
          <p:cNvPr id="11" name="object 11"/>
          <p:cNvGrpSpPr/>
          <p:nvPr/>
        </p:nvGrpSpPr>
        <p:grpSpPr>
          <a:xfrm>
            <a:off x="1581103" y="2978140"/>
            <a:ext cx="16397605" cy="7639684"/>
            <a:chOff x="1581103" y="2978140"/>
            <a:chExt cx="16397605" cy="7639684"/>
          </a:xfrm>
        </p:grpSpPr>
        <p:pic>
          <p:nvPicPr>
            <p:cNvPr id="12" name="object 12"/>
            <p:cNvPicPr/>
            <p:nvPr/>
          </p:nvPicPr>
          <p:blipFill>
            <a:blip r:embed="rId4" cstate="print"/>
            <a:stretch>
              <a:fillRect/>
            </a:stretch>
          </p:blipFill>
          <p:spPr>
            <a:xfrm>
              <a:off x="1924239" y="2978140"/>
              <a:ext cx="237029" cy="227032"/>
            </a:xfrm>
            <a:prstGeom prst="rect">
              <a:avLst/>
            </a:prstGeom>
          </p:spPr>
        </p:pic>
        <p:pic>
          <p:nvPicPr>
            <p:cNvPr id="13" name="object 13"/>
            <p:cNvPicPr/>
            <p:nvPr/>
          </p:nvPicPr>
          <p:blipFill>
            <a:blip r:embed="rId4" cstate="print"/>
            <a:stretch>
              <a:fillRect/>
            </a:stretch>
          </p:blipFill>
          <p:spPr>
            <a:xfrm>
              <a:off x="1924239" y="3376034"/>
              <a:ext cx="237029" cy="227032"/>
            </a:xfrm>
            <a:prstGeom prst="rect">
              <a:avLst/>
            </a:prstGeom>
          </p:spPr>
        </p:pic>
        <p:pic>
          <p:nvPicPr>
            <p:cNvPr id="14" name="object 14"/>
            <p:cNvPicPr/>
            <p:nvPr/>
          </p:nvPicPr>
          <p:blipFill>
            <a:blip r:embed="rId5" cstate="print"/>
            <a:stretch>
              <a:fillRect/>
            </a:stretch>
          </p:blipFill>
          <p:spPr>
            <a:xfrm>
              <a:off x="1581103" y="4314004"/>
              <a:ext cx="16397406" cy="6303472"/>
            </a:xfrm>
            <a:prstGeom prst="rect">
              <a:avLst/>
            </a:prstGeom>
          </p:spPr>
        </p:pic>
        <p:pic>
          <p:nvPicPr>
            <p:cNvPr id="15" name="object 15"/>
            <p:cNvPicPr/>
            <p:nvPr/>
          </p:nvPicPr>
          <p:blipFill>
            <a:blip r:embed="rId6" cstate="print"/>
            <a:stretch>
              <a:fillRect/>
            </a:stretch>
          </p:blipFill>
          <p:spPr>
            <a:xfrm>
              <a:off x="1889832" y="5165656"/>
              <a:ext cx="15639327" cy="5001573"/>
            </a:xfrm>
            <a:prstGeom prst="rect">
              <a:avLst/>
            </a:prstGeom>
          </p:spPr>
        </p:pic>
        <p:sp>
          <p:nvSpPr>
            <p:cNvPr id="16" name="object 16"/>
            <p:cNvSpPr/>
            <p:nvPr/>
          </p:nvSpPr>
          <p:spPr>
            <a:xfrm>
              <a:off x="1891136" y="4696817"/>
              <a:ext cx="15637510" cy="456565"/>
            </a:xfrm>
            <a:custGeom>
              <a:avLst/>
              <a:gdLst/>
              <a:ahLst/>
              <a:cxnLst/>
              <a:rect l="l" t="t" r="r" b="b"/>
              <a:pathLst>
                <a:path w="15637510" h="456564">
                  <a:moveTo>
                    <a:pt x="15398347" y="0"/>
                  </a:moveTo>
                  <a:lnTo>
                    <a:pt x="238788" y="0"/>
                  </a:lnTo>
                  <a:lnTo>
                    <a:pt x="190663" y="4851"/>
                  </a:lnTo>
                  <a:lnTo>
                    <a:pt x="145840" y="18764"/>
                  </a:lnTo>
                  <a:lnTo>
                    <a:pt x="105278" y="40780"/>
                  </a:lnTo>
                  <a:lnTo>
                    <a:pt x="69938" y="69938"/>
                  </a:lnTo>
                  <a:lnTo>
                    <a:pt x="40780" y="105278"/>
                  </a:lnTo>
                  <a:lnTo>
                    <a:pt x="18764" y="145840"/>
                  </a:lnTo>
                  <a:lnTo>
                    <a:pt x="4851" y="190663"/>
                  </a:lnTo>
                  <a:lnTo>
                    <a:pt x="0" y="238788"/>
                  </a:lnTo>
                  <a:lnTo>
                    <a:pt x="0" y="456027"/>
                  </a:lnTo>
                  <a:lnTo>
                    <a:pt x="15637125" y="456027"/>
                  </a:lnTo>
                  <a:lnTo>
                    <a:pt x="15637125" y="238788"/>
                  </a:lnTo>
                  <a:lnTo>
                    <a:pt x="15632274" y="190663"/>
                  </a:lnTo>
                  <a:lnTo>
                    <a:pt x="15618361" y="145840"/>
                  </a:lnTo>
                  <a:lnTo>
                    <a:pt x="15596345" y="105278"/>
                  </a:lnTo>
                  <a:lnTo>
                    <a:pt x="15567188" y="69938"/>
                  </a:lnTo>
                  <a:lnTo>
                    <a:pt x="15531849" y="40780"/>
                  </a:lnTo>
                  <a:lnTo>
                    <a:pt x="15491289" y="18764"/>
                  </a:lnTo>
                  <a:lnTo>
                    <a:pt x="15446469" y="4851"/>
                  </a:lnTo>
                  <a:lnTo>
                    <a:pt x="15398347" y="0"/>
                  </a:lnTo>
                  <a:close/>
                </a:path>
              </a:pathLst>
            </a:custGeom>
            <a:solidFill>
              <a:srgbClr val="FFFFFF"/>
            </a:solidFill>
          </p:spPr>
          <p:txBody>
            <a:bodyPr wrap="square" lIns="0" tIns="0" rIns="0" bIns="0" rtlCol="0"/>
            <a:lstStyle/>
            <a:p>
              <a:endParaRPr/>
            </a:p>
          </p:txBody>
        </p:sp>
        <p:pic>
          <p:nvPicPr>
            <p:cNvPr id="17" name="object 17"/>
            <p:cNvPicPr/>
            <p:nvPr/>
          </p:nvPicPr>
          <p:blipFill>
            <a:blip r:embed="rId7" cstate="print"/>
            <a:stretch>
              <a:fillRect/>
            </a:stretch>
          </p:blipFill>
          <p:spPr>
            <a:xfrm>
              <a:off x="2168139" y="4851759"/>
              <a:ext cx="116415" cy="126195"/>
            </a:xfrm>
            <a:prstGeom prst="rect">
              <a:avLst/>
            </a:prstGeom>
          </p:spPr>
        </p:pic>
        <p:pic>
          <p:nvPicPr>
            <p:cNvPr id="18" name="object 18"/>
            <p:cNvPicPr/>
            <p:nvPr/>
          </p:nvPicPr>
          <p:blipFill>
            <a:blip r:embed="rId8" cstate="print"/>
            <a:stretch>
              <a:fillRect/>
            </a:stretch>
          </p:blipFill>
          <p:spPr>
            <a:xfrm>
              <a:off x="2390380" y="4851759"/>
              <a:ext cx="116415" cy="126195"/>
            </a:xfrm>
            <a:prstGeom prst="rect">
              <a:avLst/>
            </a:prstGeom>
          </p:spPr>
        </p:pic>
        <p:pic>
          <p:nvPicPr>
            <p:cNvPr id="19" name="object 19"/>
            <p:cNvPicPr/>
            <p:nvPr/>
          </p:nvPicPr>
          <p:blipFill>
            <a:blip r:embed="rId9" cstate="print"/>
            <a:stretch>
              <a:fillRect/>
            </a:stretch>
          </p:blipFill>
          <p:spPr>
            <a:xfrm>
              <a:off x="2612620" y="4851759"/>
              <a:ext cx="116415" cy="126195"/>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611"/>
            <a:ext cx="20101560" cy="11276965"/>
          </a:xfrm>
          <a:custGeom>
            <a:avLst/>
            <a:gdLst/>
            <a:ahLst/>
            <a:cxnLst/>
            <a:rect l="l" t="t" r="r" b="b"/>
            <a:pathLst>
              <a:path w="20101560" h="11276965">
                <a:moveTo>
                  <a:pt x="20101272" y="0"/>
                </a:moveTo>
                <a:lnTo>
                  <a:pt x="0" y="0"/>
                </a:lnTo>
                <a:lnTo>
                  <a:pt x="0" y="11276944"/>
                </a:lnTo>
                <a:lnTo>
                  <a:pt x="20101272" y="11276944"/>
                </a:lnTo>
                <a:lnTo>
                  <a:pt x="20101272" y="0"/>
                </a:lnTo>
                <a:close/>
              </a:path>
            </a:pathLst>
          </a:custGeom>
          <a:solidFill>
            <a:srgbClr val="FFFFFF"/>
          </a:solidFill>
        </p:spPr>
        <p:txBody>
          <a:bodyPr wrap="square" lIns="0" tIns="0" rIns="0" bIns="0" rtlCol="0"/>
          <a:lstStyle/>
          <a:p>
            <a:endParaRPr/>
          </a:p>
        </p:txBody>
      </p:sp>
      <p:grpSp>
        <p:nvGrpSpPr>
          <p:cNvPr id="3" name="object 3"/>
          <p:cNvGrpSpPr/>
          <p:nvPr/>
        </p:nvGrpSpPr>
        <p:grpSpPr>
          <a:xfrm>
            <a:off x="0" y="31611"/>
            <a:ext cx="20101560" cy="11276965"/>
            <a:chOff x="0" y="31611"/>
            <a:chExt cx="20101560" cy="11276965"/>
          </a:xfrm>
        </p:grpSpPr>
        <p:pic>
          <p:nvPicPr>
            <p:cNvPr id="4" name="object 4"/>
            <p:cNvPicPr/>
            <p:nvPr/>
          </p:nvPicPr>
          <p:blipFill>
            <a:blip r:embed="rId2" cstate="print"/>
            <a:stretch>
              <a:fillRect/>
            </a:stretch>
          </p:blipFill>
          <p:spPr>
            <a:xfrm>
              <a:off x="0" y="31611"/>
              <a:ext cx="20101272" cy="11276944"/>
            </a:xfrm>
            <a:prstGeom prst="rect">
              <a:avLst/>
            </a:prstGeom>
          </p:spPr>
        </p:pic>
        <p:sp>
          <p:nvSpPr>
            <p:cNvPr id="5" name="object 5"/>
            <p:cNvSpPr/>
            <p:nvPr/>
          </p:nvSpPr>
          <p:spPr>
            <a:xfrm>
              <a:off x="1399358" y="2089572"/>
              <a:ext cx="16699230" cy="2031364"/>
            </a:xfrm>
            <a:custGeom>
              <a:avLst/>
              <a:gdLst/>
              <a:ahLst/>
              <a:cxnLst/>
              <a:rect l="l" t="t" r="r" b="b"/>
              <a:pathLst>
                <a:path w="16699230" h="2031364">
                  <a:moveTo>
                    <a:pt x="16409448"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742062"/>
                  </a:lnTo>
                  <a:lnTo>
                    <a:pt x="3786" y="1788985"/>
                  </a:lnTo>
                  <a:lnTo>
                    <a:pt x="14748" y="1833497"/>
                  </a:lnTo>
                  <a:lnTo>
                    <a:pt x="32291" y="1875004"/>
                  </a:lnTo>
                  <a:lnTo>
                    <a:pt x="55817" y="1912910"/>
                  </a:lnTo>
                  <a:lnTo>
                    <a:pt x="84733" y="1946618"/>
                  </a:lnTo>
                  <a:lnTo>
                    <a:pt x="118441" y="1975534"/>
                  </a:lnTo>
                  <a:lnTo>
                    <a:pt x="156346" y="1999060"/>
                  </a:lnTo>
                  <a:lnTo>
                    <a:pt x="197853" y="2016603"/>
                  </a:lnTo>
                  <a:lnTo>
                    <a:pt x="242366" y="2027565"/>
                  </a:lnTo>
                  <a:lnTo>
                    <a:pt x="289289" y="2031351"/>
                  </a:lnTo>
                  <a:lnTo>
                    <a:pt x="16409448" y="2031351"/>
                  </a:lnTo>
                  <a:lnTo>
                    <a:pt x="16456373" y="2027565"/>
                  </a:lnTo>
                  <a:lnTo>
                    <a:pt x="16500887" y="2016603"/>
                  </a:lnTo>
                  <a:lnTo>
                    <a:pt x="16542395" y="1999060"/>
                  </a:lnTo>
                  <a:lnTo>
                    <a:pt x="16580300" y="1975534"/>
                  </a:lnTo>
                  <a:lnTo>
                    <a:pt x="16614008" y="1946618"/>
                  </a:lnTo>
                  <a:lnTo>
                    <a:pt x="16642922" y="1912910"/>
                  </a:lnTo>
                  <a:lnTo>
                    <a:pt x="16666448" y="1875004"/>
                  </a:lnTo>
                  <a:lnTo>
                    <a:pt x="16683989" y="1833497"/>
                  </a:lnTo>
                  <a:lnTo>
                    <a:pt x="16694951" y="1788985"/>
                  </a:lnTo>
                  <a:lnTo>
                    <a:pt x="16698737" y="1742062"/>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6" name="object 6"/>
            <p:cNvSpPr/>
            <p:nvPr/>
          </p:nvSpPr>
          <p:spPr>
            <a:xfrm>
              <a:off x="1798411" y="1493015"/>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7568963" y="602866"/>
              <a:ext cx="1538567" cy="695756"/>
            </a:xfrm>
            <a:prstGeom prst="rect">
              <a:avLst/>
            </a:prstGeom>
          </p:spPr>
        </p:pic>
        <p:sp>
          <p:nvSpPr>
            <p:cNvPr id="8" name="object 8"/>
            <p:cNvSpPr/>
            <p:nvPr/>
          </p:nvSpPr>
          <p:spPr>
            <a:xfrm>
              <a:off x="403576" y="477502"/>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9" name="object 9"/>
          <p:cNvSpPr txBox="1">
            <a:spLocks noGrp="1"/>
          </p:cNvSpPr>
          <p:nvPr>
            <p:ph type="title"/>
          </p:nvPr>
        </p:nvSpPr>
        <p:spPr>
          <a:xfrm>
            <a:off x="2158884" y="474386"/>
            <a:ext cx="13484247" cy="784363"/>
          </a:xfrm>
          <a:prstGeom prst="rect">
            <a:avLst/>
          </a:prstGeom>
        </p:spPr>
        <p:txBody>
          <a:bodyPr vert="horz" wrap="square" lIns="0" tIns="68117" rIns="0" bIns="0" rtlCol="0">
            <a:spAutoFit/>
          </a:bodyPr>
          <a:lstStyle/>
          <a:p>
            <a:pPr marL="21590">
              <a:lnSpc>
                <a:spcPct val="100000"/>
              </a:lnSpc>
              <a:spcBef>
                <a:spcPts val="125"/>
              </a:spcBef>
            </a:pPr>
            <a:r>
              <a:rPr lang="en-US" spc="90" dirty="0"/>
              <a:t>Pending approval section</a:t>
            </a:r>
            <a:endParaRPr spc="125" dirty="0"/>
          </a:p>
        </p:txBody>
      </p:sp>
      <p:sp>
        <p:nvSpPr>
          <p:cNvPr id="10" name="object 10"/>
          <p:cNvSpPr txBox="1"/>
          <p:nvPr/>
        </p:nvSpPr>
        <p:spPr>
          <a:xfrm>
            <a:off x="1904975" y="2235101"/>
            <a:ext cx="13508167" cy="1497846"/>
          </a:xfrm>
          <a:prstGeom prst="rect">
            <a:avLst/>
          </a:prstGeom>
        </p:spPr>
        <p:txBody>
          <a:bodyPr vert="horz" wrap="square" lIns="0" tIns="186690" rIns="0" bIns="0" rtlCol="0">
            <a:spAutoFit/>
          </a:bodyPr>
          <a:lstStyle/>
          <a:p>
            <a:pPr marL="12700">
              <a:lnSpc>
                <a:spcPct val="100000"/>
              </a:lnSpc>
              <a:spcBef>
                <a:spcPts val="1470"/>
              </a:spcBef>
            </a:pPr>
            <a:r>
              <a:rPr lang="en-US" sz="2550" spc="45" dirty="0" smtClean="0">
                <a:solidFill>
                  <a:srgbClr val="0057C2"/>
                </a:solidFill>
                <a:latin typeface="Microsoft Sans Serif"/>
                <a:cs typeface="Microsoft Sans Serif"/>
              </a:rPr>
              <a:t>Terms and conditions</a:t>
            </a:r>
            <a:r>
              <a:rPr sz="2550" spc="45" dirty="0" smtClean="0">
                <a:solidFill>
                  <a:srgbClr val="0057C2"/>
                </a:solidFill>
                <a:latin typeface="Microsoft Sans Serif"/>
                <a:cs typeface="Microsoft Sans Serif"/>
              </a:rPr>
              <a:t>:</a:t>
            </a:r>
            <a:endParaRPr sz="2550" dirty="0">
              <a:latin typeface="Microsoft Sans Serif"/>
              <a:cs typeface="Microsoft Sans Serif"/>
            </a:endParaRPr>
          </a:p>
          <a:p>
            <a:pPr marL="358775" marR="5080">
              <a:lnSpc>
                <a:spcPct val="124700"/>
              </a:lnSpc>
              <a:spcBef>
                <a:spcPts val="505"/>
              </a:spcBef>
            </a:pPr>
            <a:r>
              <a:rPr lang="en-US" sz="2050" spc="65" dirty="0" smtClean="0">
                <a:solidFill>
                  <a:srgbClr val="0057C2"/>
                </a:solidFill>
                <a:latin typeface="Microsoft Sans Serif"/>
                <a:cs typeface="Microsoft Sans Serif"/>
              </a:rPr>
              <a:t>It is possible to approve and reject operations based on the relevant selection from the section. </a:t>
            </a:r>
          </a:p>
          <a:p>
            <a:pPr marL="358775" marR="5080">
              <a:lnSpc>
                <a:spcPct val="124700"/>
              </a:lnSpc>
              <a:spcBef>
                <a:spcPts val="505"/>
              </a:spcBef>
            </a:pPr>
            <a:r>
              <a:rPr lang="en-US" sz="2050" spc="65" dirty="0" smtClean="0">
                <a:solidFill>
                  <a:srgbClr val="0057C2"/>
                </a:solidFill>
                <a:latin typeface="Microsoft Sans Serif"/>
                <a:cs typeface="Microsoft Sans Serif"/>
              </a:rPr>
              <a:t>It is possible to track operations with the statuses Pending, Approved, and Rejected.</a:t>
            </a:r>
            <a:endParaRPr sz="2050" dirty="0">
              <a:latin typeface="Microsoft Sans Serif"/>
              <a:cs typeface="Microsoft Sans Serif"/>
            </a:endParaRPr>
          </a:p>
        </p:txBody>
      </p:sp>
      <p:grpSp>
        <p:nvGrpSpPr>
          <p:cNvPr id="11" name="object 11"/>
          <p:cNvGrpSpPr/>
          <p:nvPr/>
        </p:nvGrpSpPr>
        <p:grpSpPr>
          <a:xfrm>
            <a:off x="1924239" y="2978140"/>
            <a:ext cx="13489305" cy="7639684"/>
            <a:chOff x="1924239" y="2978140"/>
            <a:chExt cx="13489305" cy="7639684"/>
          </a:xfrm>
        </p:grpSpPr>
        <p:pic>
          <p:nvPicPr>
            <p:cNvPr id="12" name="object 12"/>
            <p:cNvPicPr/>
            <p:nvPr/>
          </p:nvPicPr>
          <p:blipFill>
            <a:blip r:embed="rId4" cstate="print"/>
            <a:stretch>
              <a:fillRect/>
            </a:stretch>
          </p:blipFill>
          <p:spPr>
            <a:xfrm>
              <a:off x="1924239" y="2978140"/>
              <a:ext cx="237029" cy="227032"/>
            </a:xfrm>
            <a:prstGeom prst="rect">
              <a:avLst/>
            </a:prstGeom>
          </p:spPr>
        </p:pic>
        <p:pic>
          <p:nvPicPr>
            <p:cNvPr id="13" name="object 13"/>
            <p:cNvPicPr/>
            <p:nvPr/>
          </p:nvPicPr>
          <p:blipFill>
            <a:blip r:embed="rId4" cstate="print"/>
            <a:stretch>
              <a:fillRect/>
            </a:stretch>
          </p:blipFill>
          <p:spPr>
            <a:xfrm>
              <a:off x="1924239" y="3376034"/>
              <a:ext cx="237029" cy="227032"/>
            </a:xfrm>
            <a:prstGeom prst="rect">
              <a:avLst/>
            </a:prstGeom>
          </p:spPr>
        </p:pic>
        <p:pic>
          <p:nvPicPr>
            <p:cNvPr id="14" name="object 14"/>
            <p:cNvPicPr/>
            <p:nvPr/>
          </p:nvPicPr>
          <p:blipFill>
            <a:blip r:embed="rId5" cstate="print"/>
            <a:stretch>
              <a:fillRect/>
            </a:stretch>
          </p:blipFill>
          <p:spPr>
            <a:xfrm>
              <a:off x="4764252" y="4314004"/>
              <a:ext cx="10648890" cy="6303472"/>
            </a:xfrm>
            <a:prstGeom prst="rect">
              <a:avLst/>
            </a:prstGeom>
          </p:spPr>
        </p:pic>
        <p:sp>
          <p:nvSpPr>
            <p:cNvPr id="15" name="object 15"/>
            <p:cNvSpPr/>
            <p:nvPr/>
          </p:nvSpPr>
          <p:spPr>
            <a:xfrm>
              <a:off x="5071094" y="4696817"/>
              <a:ext cx="9899650" cy="456565"/>
            </a:xfrm>
            <a:custGeom>
              <a:avLst/>
              <a:gdLst/>
              <a:ahLst/>
              <a:cxnLst/>
              <a:rect l="l" t="t" r="r" b="b"/>
              <a:pathLst>
                <a:path w="9899650" h="456564">
                  <a:moveTo>
                    <a:pt x="9660302" y="0"/>
                  </a:moveTo>
                  <a:lnTo>
                    <a:pt x="238788" y="0"/>
                  </a:lnTo>
                  <a:lnTo>
                    <a:pt x="190663" y="4851"/>
                  </a:lnTo>
                  <a:lnTo>
                    <a:pt x="145840" y="18764"/>
                  </a:lnTo>
                  <a:lnTo>
                    <a:pt x="105278" y="40780"/>
                  </a:lnTo>
                  <a:lnTo>
                    <a:pt x="69938" y="69938"/>
                  </a:lnTo>
                  <a:lnTo>
                    <a:pt x="40780" y="105278"/>
                  </a:lnTo>
                  <a:lnTo>
                    <a:pt x="18764" y="145840"/>
                  </a:lnTo>
                  <a:lnTo>
                    <a:pt x="4851" y="190663"/>
                  </a:lnTo>
                  <a:lnTo>
                    <a:pt x="0" y="238788"/>
                  </a:lnTo>
                  <a:lnTo>
                    <a:pt x="0" y="456027"/>
                  </a:lnTo>
                  <a:lnTo>
                    <a:pt x="9899080" y="456027"/>
                  </a:lnTo>
                  <a:lnTo>
                    <a:pt x="9899080" y="238788"/>
                  </a:lnTo>
                  <a:lnTo>
                    <a:pt x="9894229" y="190663"/>
                  </a:lnTo>
                  <a:lnTo>
                    <a:pt x="9880315" y="145840"/>
                  </a:lnTo>
                  <a:lnTo>
                    <a:pt x="9858300" y="105278"/>
                  </a:lnTo>
                  <a:lnTo>
                    <a:pt x="9829143" y="69938"/>
                  </a:lnTo>
                  <a:lnTo>
                    <a:pt x="9793804" y="40780"/>
                  </a:lnTo>
                  <a:lnTo>
                    <a:pt x="9753244" y="18764"/>
                  </a:lnTo>
                  <a:lnTo>
                    <a:pt x="9708423" y="4851"/>
                  </a:lnTo>
                  <a:lnTo>
                    <a:pt x="9660302" y="0"/>
                  </a:lnTo>
                  <a:close/>
                </a:path>
              </a:pathLst>
            </a:custGeom>
            <a:solidFill>
              <a:srgbClr val="FFFFFF"/>
            </a:solidFill>
          </p:spPr>
          <p:txBody>
            <a:bodyPr wrap="square" lIns="0" tIns="0" rIns="0" bIns="0" rtlCol="0"/>
            <a:lstStyle/>
            <a:p>
              <a:endParaRPr/>
            </a:p>
          </p:txBody>
        </p:sp>
        <p:pic>
          <p:nvPicPr>
            <p:cNvPr id="16" name="object 16"/>
            <p:cNvPicPr/>
            <p:nvPr/>
          </p:nvPicPr>
          <p:blipFill>
            <a:blip r:embed="rId6" cstate="print"/>
            <a:stretch>
              <a:fillRect/>
            </a:stretch>
          </p:blipFill>
          <p:spPr>
            <a:xfrm>
              <a:off x="5348099" y="4851759"/>
              <a:ext cx="116415" cy="126195"/>
            </a:xfrm>
            <a:prstGeom prst="rect">
              <a:avLst/>
            </a:prstGeom>
          </p:spPr>
        </p:pic>
        <p:pic>
          <p:nvPicPr>
            <p:cNvPr id="17" name="object 17"/>
            <p:cNvPicPr/>
            <p:nvPr/>
          </p:nvPicPr>
          <p:blipFill>
            <a:blip r:embed="rId7" cstate="print"/>
            <a:stretch>
              <a:fillRect/>
            </a:stretch>
          </p:blipFill>
          <p:spPr>
            <a:xfrm>
              <a:off x="5570339" y="4851759"/>
              <a:ext cx="116415" cy="126195"/>
            </a:xfrm>
            <a:prstGeom prst="rect">
              <a:avLst/>
            </a:prstGeom>
          </p:spPr>
        </p:pic>
        <p:pic>
          <p:nvPicPr>
            <p:cNvPr id="18" name="object 18"/>
            <p:cNvPicPr/>
            <p:nvPr/>
          </p:nvPicPr>
          <p:blipFill>
            <a:blip r:embed="rId8" cstate="print"/>
            <a:stretch>
              <a:fillRect/>
            </a:stretch>
          </p:blipFill>
          <p:spPr>
            <a:xfrm>
              <a:off x="5792579" y="4851759"/>
              <a:ext cx="116415" cy="126195"/>
            </a:xfrm>
            <a:prstGeom prst="rect">
              <a:avLst/>
            </a:prstGeom>
          </p:spPr>
        </p:pic>
        <p:pic>
          <p:nvPicPr>
            <p:cNvPr id="19" name="object 19"/>
            <p:cNvPicPr/>
            <p:nvPr/>
          </p:nvPicPr>
          <p:blipFill>
            <a:blip r:embed="rId9" cstate="print"/>
            <a:stretch>
              <a:fillRect/>
            </a:stretch>
          </p:blipFill>
          <p:spPr>
            <a:xfrm>
              <a:off x="5072663" y="5167730"/>
              <a:ext cx="9900792" cy="4999498"/>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092670" cy="11288395"/>
            <a:chOff x="0" y="0"/>
            <a:chExt cx="20092670" cy="11288395"/>
          </a:xfrm>
        </p:grpSpPr>
        <p:sp>
          <p:nvSpPr>
            <p:cNvPr id="3" name="object 3"/>
            <p:cNvSpPr/>
            <p:nvPr/>
          </p:nvSpPr>
          <p:spPr>
            <a:xfrm>
              <a:off x="0" y="0"/>
              <a:ext cx="0" cy="11288395"/>
            </a:xfrm>
            <a:custGeom>
              <a:avLst/>
              <a:gdLst/>
              <a:ahLst/>
              <a:cxnLst/>
              <a:rect l="l" t="t" r="r" b="b"/>
              <a:pathLst>
                <a:path h="11288395">
                  <a:moveTo>
                    <a:pt x="0" y="11287928"/>
                  </a:moveTo>
                  <a:lnTo>
                    <a:pt x="0" y="0"/>
                  </a:lnTo>
                  <a:lnTo>
                    <a:pt x="0" y="11287928"/>
                  </a:lnTo>
                  <a:close/>
                </a:path>
              </a:pathLst>
            </a:custGeom>
            <a:solidFill>
              <a:srgbClr val="F2F2F2"/>
            </a:solidFill>
          </p:spPr>
          <p:txBody>
            <a:bodyPr wrap="square" lIns="0" tIns="0" rIns="0" bIns="0" rtlCol="0"/>
            <a:lstStyle/>
            <a:p>
              <a:endParaRPr/>
            </a:p>
          </p:txBody>
        </p:sp>
        <p:sp>
          <p:nvSpPr>
            <p:cNvPr id="4" name="object 4"/>
            <p:cNvSpPr/>
            <p:nvPr/>
          </p:nvSpPr>
          <p:spPr>
            <a:xfrm>
              <a:off x="0" y="0"/>
              <a:ext cx="20092670" cy="11272520"/>
            </a:xfrm>
            <a:custGeom>
              <a:avLst/>
              <a:gdLst/>
              <a:ahLst/>
              <a:cxnLst/>
              <a:rect l="l" t="t" r="r" b="b"/>
              <a:pathLst>
                <a:path w="20092670" h="11272520">
                  <a:moveTo>
                    <a:pt x="20092100" y="0"/>
                  </a:moveTo>
                  <a:lnTo>
                    <a:pt x="0" y="0"/>
                  </a:lnTo>
                  <a:lnTo>
                    <a:pt x="0" y="11272463"/>
                  </a:lnTo>
                  <a:lnTo>
                    <a:pt x="20092100" y="11272463"/>
                  </a:lnTo>
                  <a:lnTo>
                    <a:pt x="20092100"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20092100" cy="11287918"/>
            </a:xfrm>
            <a:prstGeom prst="rect">
              <a:avLst/>
            </a:prstGeom>
          </p:spPr>
        </p:pic>
        <p:sp>
          <p:nvSpPr>
            <p:cNvPr id="6" name="object 6"/>
            <p:cNvSpPr/>
            <p:nvPr/>
          </p:nvSpPr>
          <p:spPr>
            <a:xfrm>
              <a:off x="1390187" y="2037330"/>
              <a:ext cx="16699230" cy="2727325"/>
            </a:xfrm>
            <a:custGeom>
              <a:avLst/>
              <a:gdLst/>
              <a:ahLst/>
              <a:cxnLst/>
              <a:rect l="l" t="t" r="r" b="b"/>
              <a:pathLst>
                <a:path w="16699230" h="2727325">
                  <a:moveTo>
                    <a:pt x="16409448"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2437632"/>
                  </a:lnTo>
                  <a:lnTo>
                    <a:pt x="3786" y="2484555"/>
                  </a:lnTo>
                  <a:lnTo>
                    <a:pt x="14748" y="2529068"/>
                  </a:lnTo>
                  <a:lnTo>
                    <a:pt x="32291" y="2570575"/>
                  </a:lnTo>
                  <a:lnTo>
                    <a:pt x="55817" y="2608480"/>
                  </a:lnTo>
                  <a:lnTo>
                    <a:pt x="84733" y="2642189"/>
                  </a:lnTo>
                  <a:lnTo>
                    <a:pt x="118441" y="2671104"/>
                  </a:lnTo>
                  <a:lnTo>
                    <a:pt x="156346" y="2694631"/>
                  </a:lnTo>
                  <a:lnTo>
                    <a:pt x="197853" y="2712173"/>
                  </a:lnTo>
                  <a:lnTo>
                    <a:pt x="242366" y="2723135"/>
                  </a:lnTo>
                  <a:lnTo>
                    <a:pt x="289289" y="2726922"/>
                  </a:lnTo>
                  <a:lnTo>
                    <a:pt x="16409448" y="2726922"/>
                  </a:lnTo>
                  <a:lnTo>
                    <a:pt x="16456373" y="2723135"/>
                  </a:lnTo>
                  <a:lnTo>
                    <a:pt x="16500887" y="2712173"/>
                  </a:lnTo>
                  <a:lnTo>
                    <a:pt x="16542395" y="2694631"/>
                  </a:lnTo>
                  <a:lnTo>
                    <a:pt x="16580300" y="2671104"/>
                  </a:lnTo>
                  <a:lnTo>
                    <a:pt x="16614008" y="2642189"/>
                  </a:lnTo>
                  <a:lnTo>
                    <a:pt x="16642922" y="2608480"/>
                  </a:lnTo>
                  <a:lnTo>
                    <a:pt x="16666448" y="2570575"/>
                  </a:lnTo>
                  <a:lnTo>
                    <a:pt x="16683989" y="2529068"/>
                  </a:lnTo>
                  <a:lnTo>
                    <a:pt x="16694951" y="2484555"/>
                  </a:lnTo>
                  <a:lnTo>
                    <a:pt x="16698737" y="2437632"/>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7" name="object 7"/>
            <p:cNvSpPr/>
            <p:nvPr/>
          </p:nvSpPr>
          <p:spPr>
            <a:xfrm>
              <a:off x="1789238" y="1440774"/>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7559791" y="550626"/>
              <a:ext cx="1538565" cy="695755"/>
            </a:xfrm>
            <a:prstGeom prst="rect">
              <a:avLst/>
            </a:prstGeom>
          </p:spPr>
        </p:pic>
        <p:sp>
          <p:nvSpPr>
            <p:cNvPr id="9" name="object 9"/>
            <p:cNvSpPr/>
            <p:nvPr/>
          </p:nvSpPr>
          <p:spPr>
            <a:xfrm>
              <a:off x="394403" y="425262"/>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10" name="object 10"/>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12700">
              <a:lnSpc>
                <a:spcPct val="100000"/>
              </a:lnSpc>
              <a:spcBef>
                <a:spcPts val="125"/>
              </a:spcBef>
            </a:pPr>
            <a:r>
              <a:rPr lang="en-US" spc="235" dirty="0"/>
              <a:t>Main page</a:t>
            </a:r>
            <a:endParaRPr spc="110" dirty="0"/>
          </a:p>
        </p:txBody>
      </p:sp>
      <p:sp>
        <p:nvSpPr>
          <p:cNvPr id="11" name="object 11"/>
          <p:cNvSpPr txBox="1"/>
          <p:nvPr/>
        </p:nvSpPr>
        <p:spPr>
          <a:xfrm>
            <a:off x="1915067" y="2109286"/>
            <a:ext cx="14076680" cy="2350643"/>
          </a:xfrm>
          <a:prstGeom prst="rect">
            <a:avLst/>
          </a:prstGeom>
        </p:spPr>
        <p:txBody>
          <a:bodyPr vert="horz" wrap="square" lIns="0" tIns="186690" rIns="0" bIns="0" rtlCol="0">
            <a:spAutoFit/>
          </a:bodyPr>
          <a:lstStyle/>
          <a:p>
            <a:pPr marL="12700">
              <a:lnSpc>
                <a:spcPct val="100000"/>
              </a:lnSpc>
              <a:spcBef>
                <a:spcPts val="1470"/>
              </a:spcBef>
            </a:pPr>
            <a:r>
              <a:rPr lang="en-US" sz="2550" spc="60" dirty="0" smtClean="0">
                <a:solidFill>
                  <a:srgbClr val="0057C2"/>
                </a:solidFill>
                <a:latin typeface="Microsoft Sans Serif"/>
                <a:cs typeface="Microsoft Sans Serif"/>
              </a:rPr>
              <a:t>Terms and conditions:</a:t>
            </a:r>
            <a:endParaRPr sz="2550" dirty="0">
              <a:latin typeface="Microsoft Sans Serif"/>
              <a:cs typeface="Microsoft Sans Serif"/>
            </a:endParaRPr>
          </a:p>
          <a:p>
            <a:pPr marL="358775" marR="5080">
              <a:lnSpc>
                <a:spcPct val="124700"/>
              </a:lnSpc>
              <a:spcBef>
                <a:spcPts val="505"/>
              </a:spcBef>
            </a:pPr>
            <a:r>
              <a:rPr lang="en-US" sz="2050" spc="65" dirty="0" smtClean="0">
                <a:solidFill>
                  <a:srgbClr val="0057C2"/>
                </a:solidFill>
                <a:latin typeface="Microsoft Sans Serif"/>
                <a:cs typeface="Microsoft Sans Serif"/>
              </a:rPr>
              <a:t>From the section, it is possible to navigate quickly to the relevant area and obtain information on statistics, exchange rates, and recent transactions.</a:t>
            </a:r>
          </a:p>
          <a:p>
            <a:pPr marL="358775" marR="5080">
              <a:lnSpc>
                <a:spcPct val="124700"/>
              </a:lnSpc>
              <a:spcBef>
                <a:spcPts val="505"/>
              </a:spcBef>
            </a:pPr>
            <a:r>
              <a:rPr lang="en-US" sz="2050" spc="65" dirty="0" smtClean="0">
                <a:solidFill>
                  <a:srgbClr val="0057C2"/>
                </a:solidFill>
                <a:latin typeface="Microsoft Sans Serif"/>
                <a:cs typeface="Microsoft Sans Serif"/>
              </a:rPr>
              <a:t>Questions and inquiries can be addressed via live chat.</a:t>
            </a:r>
          </a:p>
          <a:p>
            <a:pPr marL="358775" marR="5080">
              <a:lnSpc>
                <a:spcPct val="124700"/>
              </a:lnSpc>
              <a:spcBef>
                <a:spcPts val="505"/>
              </a:spcBef>
            </a:pPr>
            <a:r>
              <a:rPr lang="en-US" sz="2050" spc="65" dirty="0" smtClean="0">
                <a:solidFill>
                  <a:srgbClr val="0057C2"/>
                </a:solidFill>
                <a:latin typeface="Microsoft Sans Serif"/>
                <a:cs typeface="Microsoft Sans Serif"/>
              </a:rPr>
              <a:t>Language selection and background light mode adjustment can be made from the main page.</a:t>
            </a:r>
            <a:endParaRPr sz="2050" dirty="0">
              <a:latin typeface="Microsoft Sans Serif"/>
              <a:cs typeface="Microsoft Sans Serif"/>
            </a:endParaRPr>
          </a:p>
        </p:txBody>
      </p:sp>
      <p:grpSp>
        <p:nvGrpSpPr>
          <p:cNvPr id="12" name="object 12"/>
          <p:cNvGrpSpPr/>
          <p:nvPr/>
        </p:nvGrpSpPr>
        <p:grpSpPr>
          <a:xfrm>
            <a:off x="1914497" y="2842471"/>
            <a:ext cx="15236813" cy="7994894"/>
            <a:chOff x="1914497" y="2842471"/>
            <a:chExt cx="15236813" cy="7994894"/>
          </a:xfrm>
        </p:grpSpPr>
        <p:pic>
          <p:nvPicPr>
            <p:cNvPr id="13" name="object 13"/>
            <p:cNvPicPr/>
            <p:nvPr/>
          </p:nvPicPr>
          <p:blipFill>
            <a:blip r:embed="rId4" cstate="print"/>
            <a:stretch>
              <a:fillRect/>
            </a:stretch>
          </p:blipFill>
          <p:spPr>
            <a:xfrm>
              <a:off x="1914497" y="2842471"/>
              <a:ext cx="237029" cy="227032"/>
            </a:xfrm>
            <a:prstGeom prst="rect">
              <a:avLst/>
            </a:prstGeom>
          </p:spPr>
        </p:pic>
        <p:pic>
          <p:nvPicPr>
            <p:cNvPr id="14" name="object 14"/>
            <p:cNvPicPr/>
            <p:nvPr/>
          </p:nvPicPr>
          <p:blipFill>
            <a:blip r:embed="rId5" cstate="print"/>
            <a:stretch>
              <a:fillRect/>
            </a:stretch>
          </p:blipFill>
          <p:spPr>
            <a:xfrm>
              <a:off x="1915067" y="3700746"/>
              <a:ext cx="237029" cy="227032"/>
            </a:xfrm>
            <a:prstGeom prst="rect">
              <a:avLst/>
            </a:prstGeom>
          </p:spPr>
        </p:pic>
        <p:pic>
          <p:nvPicPr>
            <p:cNvPr id="15" name="object 15"/>
            <p:cNvPicPr/>
            <p:nvPr/>
          </p:nvPicPr>
          <p:blipFill>
            <a:blip r:embed="rId4" cstate="print"/>
            <a:stretch>
              <a:fillRect/>
            </a:stretch>
          </p:blipFill>
          <p:spPr>
            <a:xfrm>
              <a:off x="1915067" y="4088168"/>
              <a:ext cx="237029" cy="227032"/>
            </a:xfrm>
            <a:prstGeom prst="rect">
              <a:avLst/>
            </a:prstGeom>
          </p:spPr>
        </p:pic>
        <p:pic>
          <p:nvPicPr>
            <p:cNvPr id="16" name="object 16"/>
            <p:cNvPicPr/>
            <p:nvPr/>
          </p:nvPicPr>
          <p:blipFill>
            <a:blip r:embed="rId6" cstate="print"/>
            <a:stretch>
              <a:fillRect/>
            </a:stretch>
          </p:blipFill>
          <p:spPr>
            <a:xfrm>
              <a:off x="13360850" y="4952728"/>
              <a:ext cx="3790460" cy="5884637"/>
            </a:xfrm>
            <a:prstGeom prst="rect">
              <a:avLst/>
            </a:prstGeom>
          </p:spPr>
        </p:pic>
        <p:pic>
          <p:nvPicPr>
            <p:cNvPr id="17" name="object 17"/>
            <p:cNvPicPr/>
            <p:nvPr/>
          </p:nvPicPr>
          <p:blipFill>
            <a:blip r:embed="rId7" cstate="print"/>
            <a:stretch>
              <a:fillRect/>
            </a:stretch>
          </p:blipFill>
          <p:spPr>
            <a:xfrm>
              <a:off x="13661039" y="5225568"/>
              <a:ext cx="3036833" cy="5133278"/>
            </a:xfrm>
            <a:prstGeom prst="rect">
              <a:avLst/>
            </a:prstGeom>
          </p:spPr>
        </p:pic>
        <p:pic>
          <p:nvPicPr>
            <p:cNvPr id="18" name="object 18"/>
            <p:cNvPicPr/>
            <p:nvPr/>
          </p:nvPicPr>
          <p:blipFill>
            <a:blip r:embed="rId8" cstate="print"/>
            <a:stretch>
              <a:fillRect/>
            </a:stretch>
          </p:blipFill>
          <p:spPr>
            <a:xfrm>
              <a:off x="3245974" y="4952728"/>
              <a:ext cx="9884515" cy="5884637"/>
            </a:xfrm>
            <a:prstGeom prst="rect">
              <a:avLst/>
            </a:prstGeom>
          </p:spPr>
        </p:pic>
        <p:pic>
          <p:nvPicPr>
            <p:cNvPr id="19" name="object 19"/>
            <p:cNvPicPr/>
            <p:nvPr/>
          </p:nvPicPr>
          <p:blipFill>
            <a:blip r:embed="rId9" cstate="print"/>
            <a:stretch>
              <a:fillRect/>
            </a:stretch>
          </p:blipFill>
          <p:spPr>
            <a:xfrm>
              <a:off x="3329785" y="5224971"/>
              <a:ext cx="9338888" cy="5133877"/>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01" y="0"/>
            <a:ext cx="20092670" cy="11288395"/>
            <a:chOff x="0" y="0"/>
            <a:chExt cx="20092670" cy="11288395"/>
          </a:xfrm>
        </p:grpSpPr>
        <p:sp>
          <p:nvSpPr>
            <p:cNvPr id="3" name="object 3"/>
            <p:cNvSpPr/>
            <p:nvPr/>
          </p:nvSpPr>
          <p:spPr>
            <a:xfrm>
              <a:off x="0" y="0"/>
              <a:ext cx="0" cy="11288395"/>
            </a:xfrm>
            <a:custGeom>
              <a:avLst/>
              <a:gdLst/>
              <a:ahLst/>
              <a:cxnLst/>
              <a:rect l="l" t="t" r="r" b="b"/>
              <a:pathLst>
                <a:path h="11288395">
                  <a:moveTo>
                    <a:pt x="0" y="11287928"/>
                  </a:moveTo>
                  <a:lnTo>
                    <a:pt x="0" y="0"/>
                  </a:lnTo>
                  <a:lnTo>
                    <a:pt x="0" y="11287928"/>
                  </a:lnTo>
                  <a:close/>
                </a:path>
              </a:pathLst>
            </a:custGeom>
            <a:solidFill>
              <a:srgbClr val="F2F2F2"/>
            </a:solidFill>
          </p:spPr>
          <p:txBody>
            <a:bodyPr wrap="square" lIns="0" tIns="0" rIns="0" bIns="0" rtlCol="0"/>
            <a:lstStyle/>
            <a:p>
              <a:endParaRPr/>
            </a:p>
          </p:txBody>
        </p:sp>
        <p:sp>
          <p:nvSpPr>
            <p:cNvPr id="4" name="object 4"/>
            <p:cNvSpPr/>
            <p:nvPr/>
          </p:nvSpPr>
          <p:spPr>
            <a:xfrm>
              <a:off x="0" y="0"/>
              <a:ext cx="20092670" cy="11272520"/>
            </a:xfrm>
            <a:custGeom>
              <a:avLst/>
              <a:gdLst/>
              <a:ahLst/>
              <a:cxnLst/>
              <a:rect l="l" t="t" r="r" b="b"/>
              <a:pathLst>
                <a:path w="20092670" h="11272520">
                  <a:moveTo>
                    <a:pt x="20092100" y="0"/>
                  </a:moveTo>
                  <a:lnTo>
                    <a:pt x="0" y="0"/>
                  </a:lnTo>
                  <a:lnTo>
                    <a:pt x="0" y="11272463"/>
                  </a:lnTo>
                  <a:lnTo>
                    <a:pt x="20092100" y="11272463"/>
                  </a:lnTo>
                  <a:lnTo>
                    <a:pt x="20092100"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20092100" cy="11287918"/>
            </a:xfrm>
            <a:prstGeom prst="rect">
              <a:avLst/>
            </a:prstGeom>
          </p:spPr>
        </p:pic>
        <p:sp>
          <p:nvSpPr>
            <p:cNvPr id="6" name="object 6"/>
            <p:cNvSpPr/>
            <p:nvPr/>
          </p:nvSpPr>
          <p:spPr>
            <a:xfrm>
              <a:off x="1390187" y="2037330"/>
              <a:ext cx="16699230" cy="2433955"/>
            </a:xfrm>
            <a:custGeom>
              <a:avLst/>
              <a:gdLst/>
              <a:ahLst/>
              <a:cxnLst/>
              <a:rect l="l" t="t" r="r" b="b"/>
              <a:pathLst>
                <a:path w="16699230" h="2433954">
                  <a:moveTo>
                    <a:pt x="16409448"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2144447"/>
                  </a:lnTo>
                  <a:lnTo>
                    <a:pt x="3786" y="2191370"/>
                  </a:lnTo>
                  <a:lnTo>
                    <a:pt x="14748" y="2235883"/>
                  </a:lnTo>
                  <a:lnTo>
                    <a:pt x="32291" y="2277390"/>
                  </a:lnTo>
                  <a:lnTo>
                    <a:pt x="55817" y="2315296"/>
                  </a:lnTo>
                  <a:lnTo>
                    <a:pt x="84733" y="2349004"/>
                  </a:lnTo>
                  <a:lnTo>
                    <a:pt x="118441" y="2377919"/>
                  </a:lnTo>
                  <a:lnTo>
                    <a:pt x="156346" y="2401446"/>
                  </a:lnTo>
                  <a:lnTo>
                    <a:pt x="197853" y="2418988"/>
                  </a:lnTo>
                  <a:lnTo>
                    <a:pt x="242366" y="2429950"/>
                  </a:lnTo>
                  <a:lnTo>
                    <a:pt x="289289" y="2433737"/>
                  </a:lnTo>
                  <a:lnTo>
                    <a:pt x="16409448" y="2433737"/>
                  </a:lnTo>
                  <a:lnTo>
                    <a:pt x="16456373" y="2429950"/>
                  </a:lnTo>
                  <a:lnTo>
                    <a:pt x="16500887" y="2418988"/>
                  </a:lnTo>
                  <a:lnTo>
                    <a:pt x="16542395" y="2401446"/>
                  </a:lnTo>
                  <a:lnTo>
                    <a:pt x="16580300" y="2377919"/>
                  </a:lnTo>
                  <a:lnTo>
                    <a:pt x="16614008" y="2349004"/>
                  </a:lnTo>
                  <a:lnTo>
                    <a:pt x="16642922" y="2315296"/>
                  </a:lnTo>
                  <a:lnTo>
                    <a:pt x="16666448" y="2277390"/>
                  </a:lnTo>
                  <a:lnTo>
                    <a:pt x="16683989" y="2235883"/>
                  </a:lnTo>
                  <a:lnTo>
                    <a:pt x="16694951" y="2191370"/>
                  </a:lnTo>
                  <a:lnTo>
                    <a:pt x="16698737" y="2144447"/>
                  </a:lnTo>
                  <a:lnTo>
                    <a:pt x="16698737" y="289289"/>
                  </a:lnTo>
                  <a:lnTo>
                    <a:pt x="16694951" y="242366"/>
                  </a:lnTo>
                  <a:lnTo>
                    <a:pt x="16683989" y="197853"/>
                  </a:lnTo>
                  <a:lnTo>
                    <a:pt x="16666448" y="156346"/>
                  </a:lnTo>
                  <a:lnTo>
                    <a:pt x="16642922" y="118441"/>
                  </a:lnTo>
                  <a:lnTo>
                    <a:pt x="16614008" y="84733"/>
                  </a:lnTo>
                  <a:lnTo>
                    <a:pt x="16580300" y="55817"/>
                  </a:lnTo>
                  <a:lnTo>
                    <a:pt x="16542395" y="32291"/>
                  </a:lnTo>
                  <a:lnTo>
                    <a:pt x="16500887" y="14748"/>
                  </a:lnTo>
                  <a:lnTo>
                    <a:pt x="16456373" y="3786"/>
                  </a:lnTo>
                  <a:lnTo>
                    <a:pt x="16409448" y="0"/>
                  </a:lnTo>
                  <a:close/>
                </a:path>
              </a:pathLst>
            </a:custGeom>
            <a:solidFill>
              <a:srgbClr val="0095B9">
                <a:alpha val="9999"/>
              </a:srgbClr>
            </a:solidFill>
          </p:spPr>
          <p:txBody>
            <a:bodyPr wrap="square" lIns="0" tIns="0" rIns="0" bIns="0" rtlCol="0"/>
            <a:lstStyle/>
            <a:p>
              <a:endParaRPr/>
            </a:p>
          </p:txBody>
        </p:sp>
        <p:sp>
          <p:nvSpPr>
            <p:cNvPr id="7" name="object 7"/>
            <p:cNvSpPr/>
            <p:nvPr/>
          </p:nvSpPr>
          <p:spPr>
            <a:xfrm>
              <a:off x="1789238" y="1440774"/>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7559791" y="550626"/>
              <a:ext cx="1538565" cy="695755"/>
            </a:xfrm>
            <a:prstGeom prst="rect">
              <a:avLst/>
            </a:prstGeom>
          </p:spPr>
        </p:pic>
        <p:sp>
          <p:nvSpPr>
            <p:cNvPr id="9" name="object 9"/>
            <p:cNvSpPr/>
            <p:nvPr/>
          </p:nvSpPr>
          <p:spPr>
            <a:xfrm>
              <a:off x="394403" y="425262"/>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10" name="object 10"/>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12700">
              <a:lnSpc>
                <a:spcPct val="100000"/>
              </a:lnSpc>
              <a:spcBef>
                <a:spcPts val="125"/>
              </a:spcBef>
            </a:pPr>
            <a:r>
              <a:rPr lang="en-US" spc="180" dirty="0"/>
              <a:t>Information regarding mailbox and user</a:t>
            </a:r>
            <a:endParaRPr spc="170" dirty="0"/>
          </a:p>
        </p:txBody>
      </p:sp>
      <p:sp>
        <p:nvSpPr>
          <p:cNvPr id="11" name="object 11"/>
          <p:cNvSpPr txBox="1"/>
          <p:nvPr/>
        </p:nvSpPr>
        <p:spPr>
          <a:xfrm>
            <a:off x="1996524" y="2121373"/>
            <a:ext cx="19129048" cy="2291012"/>
          </a:xfrm>
          <a:prstGeom prst="rect">
            <a:avLst/>
          </a:prstGeom>
        </p:spPr>
        <p:txBody>
          <a:bodyPr vert="horz" wrap="square" lIns="0" tIns="13335" rIns="0" bIns="0" rtlCol="0">
            <a:spAutoFit/>
          </a:bodyPr>
          <a:lstStyle/>
          <a:p>
            <a:pPr marL="12700">
              <a:lnSpc>
                <a:spcPct val="100000"/>
              </a:lnSpc>
              <a:spcBef>
                <a:spcPts val="105"/>
              </a:spcBef>
            </a:pPr>
            <a:r>
              <a:rPr lang="en-US" sz="2550" spc="60" dirty="0" smtClean="0">
                <a:solidFill>
                  <a:srgbClr val="0057C2"/>
                </a:solidFill>
                <a:latin typeface="Microsoft Sans Serif"/>
                <a:cs typeface="Microsoft Sans Serif"/>
              </a:rPr>
              <a:t>Terms and conditions:</a:t>
            </a:r>
            <a:endParaRPr sz="2550" dirty="0">
              <a:latin typeface="Microsoft Sans Serif"/>
              <a:cs typeface="Microsoft Sans Serif"/>
            </a:endParaRPr>
          </a:p>
          <a:p>
            <a:pPr marL="358775" marR="8207375">
              <a:lnSpc>
                <a:spcPct val="124700"/>
              </a:lnSpc>
              <a:spcBef>
                <a:spcPts val="1245"/>
              </a:spcBef>
            </a:pPr>
            <a:r>
              <a:rPr lang="en-US" sz="2050" spc="65" dirty="0" smtClean="0">
                <a:solidFill>
                  <a:srgbClr val="0057C2"/>
                </a:solidFill>
                <a:latin typeface="Microsoft Sans Serif"/>
                <a:cs typeface="Microsoft Sans Serif"/>
              </a:rPr>
              <a:t>It is possible to monitor the profile and user information of the relevant user from the section.</a:t>
            </a:r>
          </a:p>
          <a:p>
            <a:pPr marL="358775" marR="8207375">
              <a:lnSpc>
                <a:spcPct val="124700"/>
              </a:lnSpc>
              <a:spcBef>
                <a:spcPts val="1245"/>
              </a:spcBef>
            </a:pPr>
            <a:r>
              <a:rPr lang="en-US" sz="2050" spc="65" dirty="0" smtClean="0">
                <a:solidFill>
                  <a:srgbClr val="0057C2"/>
                </a:solidFill>
                <a:latin typeface="Microsoft Sans Serif"/>
                <a:cs typeface="Microsoft Sans Serif"/>
              </a:rPr>
              <a:t>The mailbox function is provided to the authorized representative user who logs into the Internet Banking service system via ASAN number.</a:t>
            </a:r>
            <a:endParaRPr sz="2050" dirty="0">
              <a:latin typeface="Microsoft Sans Serif"/>
              <a:cs typeface="Microsoft Sans Serif"/>
            </a:endParaRPr>
          </a:p>
        </p:txBody>
      </p:sp>
      <p:grpSp>
        <p:nvGrpSpPr>
          <p:cNvPr id="12" name="object 12"/>
          <p:cNvGrpSpPr/>
          <p:nvPr/>
        </p:nvGrpSpPr>
        <p:grpSpPr>
          <a:xfrm>
            <a:off x="1821934" y="2787886"/>
            <a:ext cx="15999512" cy="8133246"/>
            <a:chOff x="1821934" y="2787886"/>
            <a:chExt cx="15999512" cy="8133246"/>
          </a:xfrm>
        </p:grpSpPr>
        <p:pic>
          <p:nvPicPr>
            <p:cNvPr id="13" name="object 13"/>
            <p:cNvPicPr/>
            <p:nvPr/>
          </p:nvPicPr>
          <p:blipFill>
            <a:blip r:embed="rId4" cstate="print"/>
            <a:stretch>
              <a:fillRect/>
            </a:stretch>
          </p:blipFill>
          <p:spPr>
            <a:xfrm>
              <a:off x="1901484" y="2787886"/>
              <a:ext cx="237029" cy="227032"/>
            </a:xfrm>
            <a:prstGeom prst="rect">
              <a:avLst/>
            </a:prstGeom>
          </p:spPr>
        </p:pic>
        <p:pic>
          <p:nvPicPr>
            <p:cNvPr id="14" name="object 14"/>
            <p:cNvPicPr/>
            <p:nvPr/>
          </p:nvPicPr>
          <p:blipFill>
            <a:blip r:embed="rId5" cstate="print"/>
            <a:stretch>
              <a:fillRect/>
            </a:stretch>
          </p:blipFill>
          <p:spPr>
            <a:xfrm>
              <a:off x="1915067" y="3794983"/>
              <a:ext cx="237029" cy="227032"/>
            </a:xfrm>
            <a:prstGeom prst="rect">
              <a:avLst/>
            </a:prstGeom>
          </p:spPr>
        </p:pic>
        <p:pic>
          <p:nvPicPr>
            <p:cNvPr id="15" name="object 15"/>
            <p:cNvPicPr/>
            <p:nvPr/>
          </p:nvPicPr>
          <p:blipFill>
            <a:blip r:embed="rId6" cstate="print"/>
            <a:stretch>
              <a:fillRect/>
            </a:stretch>
          </p:blipFill>
          <p:spPr>
            <a:xfrm>
              <a:off x="1821934" y="4795665"/>
              <a:ext cx="8031169" cy="6125467"/>
            </a:xfrm>
            <a:prstGeom prst="rect">
              <a:avLst/>
            </a:prstGeom>
          </p:spPr>
        </p:pic>
        <p:pic>
          <p:nvPicPr>
            <p:cNvPr id="16" name="object 16"/>
            <p:cNvPicPr/>
            <p:nvPr/>
          </p:nvPicPr>
          <p:blipFill>
            <a:blip r:embed="rId7" cstate="print"/>
            <a:stretch>
              <a:fillRect/>
            </a:stretch>
          </p:blipFill>
          <p:spPr>
            <a:xfrm>
              <a:off x="9790277" y="6460536"/>
              <a:ext cx="8031169" cy="3444921"/>
            </a:xfrm>
            <a:prstGeom prst="rect">
              <a:avLst/>
            </a:prstGeom>
          </p:spPr>
        </p:pic>
        <p:pic>
          <p:nvPicPr>
            <p:cNvPr id="17" name="object 17"/>
            <p:cNvPicPr/>
            <p:nvPr/>
          </p:nvPicPr>
          <p:blipFill>
            <a:blip r:embed="rId8" cstate="print"/>
            <a:stretch>
              <a:fillRect/>
            </a:stretch>
          </p:blipFill>
          <p:spPr>
            <a:xfrm>
              <a:off x="2093555" y="5088850"/>
              <a:ext cx="7301666" cy="5361093"/>
            </a:xfrm>
            <a:prstGeom prst="rect">
              <a:avLst/>
            </a:prstGeom>
          </p:spPr>
        </p:pic>
        <p:pic>
          <p:nvPicPr>
            <p:cNvPr id="18" name="object 18"/>
            <p:cNvPicPr/>
            <p:nvPr/>
          </p:nvPicPr>
          <p:blipFill>
            <a:blip r:embed="rId9" cstate="print"/>
            <a:stretch>
              <a:fillRect/>
            </a:stretch>
          </p:blipFill>
          <p:spPr>
            <a:xfrm>
              <a:off x="10074038" y="6735811"/>
              <a:ext cx="7301670" cy="2685447"/>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6398" y="3064013"/>
            <a:ext cx="10457252" cy="805990"/>
          </a:xfrm>
          <a:prstGeom prst="rect">
            <a:avLst/>
          </a:prstGeom>
        </p:spPr>
        <p:txBody>
          <a:bodyPr vert="horz" wrap="square" lIns="0" tIns="13335" rIns="0" bIns="0" rtlCol="0">
            <a:spAutoFit/>
          </a:bodyPr>
          <a:lstStyle/>
          <a:p>
            <a:pPr marL="12700">
              <a:lnSpc>
                <a:spcPct val="100000"/>
              </a:lnSpc>
              <a:spcBef>
                <a:spcPts val="105"/>
              </a:spcBef>
            </a:pPr>
            <a:r>
              <a:rPr lang="en-US" sz="5150" spc="204" dirty="0" smtClean="0">
                <a:solidFill>
                  <a:srgbClr val="FFFFFF"/>
                </a:solidFill>
              </a:rPr>
              <a:t>Thank you for your attention!</a:t>
            </a:r>
            <a:endParaRPr sz="5150" dirty="0"/>
          </a:p>
        </p:txBody>
      </p:sp>
      <p:sp>
        <p:nvSpPr>
          <p:cNvPr id="3" name="object 3"/>
          <p:cNvSpPr txBox="1"/>
          <p:nvPr/>
        </p:nvSpPr>
        <p:spPr>
          <a:xfrm>
            <a:off x="966398" y="10126229"/>
            <a:ext cx="1991360" cy="546735"/>
          </a:xfrm>
          <a:prstGeom prst="rect">
            <a:avLst/>
          </a:prstGeom>
        </p:spPr>
        <p:txBody>
          <a:bodyPr vert="horz" wrap="square" lIns="0" tIns="15240" rIns="0" bIns="0" rtlCol="0">
            <a:spAutoFit/>
          </a:bodyPr>
          <a:lstStyle/>
          <a:p>
            <a:pPr marL="12700">
              <a:lnSpc>
                <a:spcPct val="100000"/>
              </a:lnSpc>
              <a:spcBef>
                <a:spcPts val="120"/>
              </a:spcBef>
            </a:pPr>
            <a:r>
              <a:rPr sz="3400" dirty="0">
                <a:solidFill>
                  <a:srgbClr val="FFFFFF"/>
                </a:solidFill>
                <a:latin typeface="Microsoft Sans Serif"/>
                <a:cs typeface="Microsoft Sans Serif"/>
              </a:rPr>
              <a:t>May</a:t>
            </a:r>
            <a:r>
              <a:rPr sz="3400" spc="-60" dirty="0">
                <a:solidFill>
                  <a:srgbClr val="FFFFFF"/>
                </a:solidFill>
                <a:latin typeface="Microsoft Sans Serif"/>
                <a:cs typeface="Microsoft Sans Serif"/>
              </a:rPr>
              <a:t> </a:t>
            </a:r>
            <a:r>
              <a:rPr sz="3400" spc="130" dirty="0">
                <a:solidFill>
                  <a:srgbClr val="FFFFFF"/>
                </a:solidFill>
                <a:latin typeface="Microsoft Sans Serif"/>
                <a:cs typeface="Microsoft Sans Serif"/>
              </a:rPr>
              <a:t>2025</a:t>
            </a:r>
            <a:endParaRPr sz="3400">
              <a:latin typeface="Microsoft Sans Serif"/>
              <a:cs typeface="Microsoft Sans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20" y="0"/>
            <a:ext cx="18305780" cy="11308715"/>
            <a:chOff x="1798680" y="0"/>
            <a:chExt cx="18305780" cy="11308715"/>
          </a:xfrm>
        </p:grpSpPr>
        <p:pic>
          <p:nvPicPr>
            <p:cNvPr id="3" name="object 3"/>
            <p:cNvPicPr/>
            <p:nvPr/>
          </p:nvPicPr>
          <p:blipFill>
            <a:blip r:embed="rId2" cstate="print"/>
            <a:stretch>
              <a:fillRect/>
            </a:stretch>
          </p:blipFill>
          <p:spPr>
            <a:xfrm>
              <a:off x="4209295" y="0"/>
              <a:ext cx="15894804" cy="11308556"/>
            </a:xfrm>
            <a:prstGeom prst="rect">
              <a:avLst/>
            </a:prstGeom>
          </p:spPr>
        </p:pic>
        <p:pic>
          <p:nvPicPr>
            <p:cNvPr id="4" name="object 4"/>
            <p:cNvPicPr/>
            <p:nvPr/>
          </p:nvPicPr>
          <p:blipFill>
            <a:blip r:embed="rId3" cstate="print"/>
            <a:stretch>
              <a:fillRect/>
            </a:stretch>
          </p:blipFill>
          <p:spPr>
            <a:xfrm>
              <a:off x="17571791" y="853973"/>
              <a:ext cx="1538565" cy="695755"/>
            </a:xfrm>
            <a:prstGeom prst="rect">
              <a:avLst/>
            </a:prstGeom>
          </p:spPr>
        </p:pic>
        <p:sp>
          <p:nvSpPr>
            <p:cNvPr id="5" name="object 5"/>
            <p:cNvSpPr/>
            <p:nvPr/>
          </p:nvSpPr>
          <p:spPr>
            <a:xfrm>
              <a:off x="1798680" y="149417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grpSp>
      <p:sp>
        <p:nvSpPr>
          <p:cNvPr id="6" name="object 6"/>
          <p:cNvSpPr/>
          <p:nvPr/>
        </p:nvSpPr>
        <p:spPr>
          <a:xfrm>
            <a:off x="406403" y="466838"/>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7" name="object 7"/>
          <p:cNvSpPr txBox="1">
            <a:spLocks noGrp="1"/>
          </p:cNvSpPr>
          <p:nvPr>
            <p:ph type="title"/>
          </p:nvPr>
        </p:nvSpPr>
        <p:spPr>
          <a:xfrm>
            <a:off x="2158884" y="474386"/>
            <a:ext cx="13484247" cy="858178"/>
          </a:xfrm>
          <a:prstGeom prst="rect">
            <a:avLst/>
          </a:prstGeom>
        </p:spPr>
        <p:txBody>
          <a:bodyPr vert="horz" wrap="square" lIns="0" tIns="141218" rIns="0" bIns="0" rtlCol="0">
            <a:spAutoFit/>
          </a:bodyPr>
          <a:lstStyle/>
          <a:p>
            <a:pPr marL="290830">
              <a:lnSpc>
                <a:spcPct val="100000"/>
              </a:lnSpc>
              <a:spcBef>
                <a:spcPts val="125"/>
              </a:spcBef>
            </a:pPr>
            <a:r>
              <a:rPr lang="en-US" dirty="0"/>
              <a:t>Formalization of the Internet Banking service</a:t>
            </a:r>
            <a:endParaRPr spc="90" dirty="0"/>
          </a:p>
        </p:txBody>
      </p:sp>
      <p:sp>
        <p:nvSpPr>
          <p:cNvPr id="8" name="object 8"/>
          <p:cNvSpPr/>
          <p:nvPr/>
        </p:nvSpPr>
        <p:spPr>
          <a:xfrm>
            <a:off x="2502539" y="3800931"/>
            <a:ext cx="7256780" cy="1445260"/>
          </a:xfrm>
          <a:custGeom>
            <a:avLst/>
            <a:gdLst/>
            <a:ahLst/>
            <a:cxnLst/>
            <a:rect l="l" t="t" r="r" b="b"/>
            <a:pathLst>
              <a:path w="7256780" h="1445260">
                <a:moveTo>
                  <a:pt x="6967033"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155692"/>
                </a:lnTo>
                <a:lnTo>
                  <a:pt x="3786" y="1202615"/>
                </a:lnTo>
                <a:lnTo>
                  <a:pt x="14748" y="1247128"/>
                </a:lnTo>
                <a:lnTo>
                  <a:pt x="32291" y="1288635"/>
                </a:lnTo>
                <a:lnTo>
                  <a:pt x="55817" y="1326540"/>
                </a:lnTo>
                <a:lnTo>
                  <a:pt x="84733" y="1360249"/>
                </a:lnTo>
                <a:lnTo>
                  <a:pt x="118441" y="1389164"/>
                </a:lnTo>
                <a:lnTo>
                  <a:pt x="156346" y="1412691"/>
                </a:lnTo>
                <a:lnTo>
                  <a:pt x="197853" y="1430233"/>
                </a:lnTo>
                <a:lnTo>
                  <a:pt x="242366" y="1441195"/>
                </a:lnTo>
                <a:lnTo>
                  <a:pt x="289289" y="1444982"/>
                </a:lnTo>
                <a:lnTo>
                  <a:pt x="6967033" y="1444982"/>
                </a:lnTo>
                <a:lnTo>
                  <a:pt x="7013959" y="1441195"/>
                </a:lnTo>
                <a:lnTo>
                  <a:pt x="7058473" y="1430233"/>
                </a:lnTo>
                <a:lnTo>
                  <a:pt x="7099981" y="1412691"/>
                </a:lnTo>
                <a:lnTo>
                  <a:pt x="7137886" y="1389164"/>
                </a:lnTo>
                <a:lnTo>
                  <a:pt x="7171594" y="1360249"/>
                </a:lnTo>
                <a:lnTo>
                  <a:pt x="7200508" y="1326540"/>
                </a:lnTo>
                <a:lnTo>
                  <a:pt x="7224034" y="1288635"/>
                </a:lnTo>
                <a:lnTo>
                  <a:pt x="7241575" y="1247128"/>
                </a:lnTo>
                <a:lnTo>
                  <a:pt x="7252537" y="1202615"/>
                </a:lnTo>
                <a:lnTo>
                  <a:pt x="7256323" y="1155692"/>
                </a:lnTo>
                <a:lnTo>
                  <a:pt x="7256323" y="289289"/>
                </a:lnTo>
                <a:lnTo>
                  <a:pt x="7252537" y="242366"/>
                </a:lnTo>
                <a:lnTo>
                  <a:pt x="7241575" y="197853"/>
                </a:lnTo>
                <a:lnTo>
                  <a:pt x="7224034" y="156346"/>
                </a:lnTo>
                <a:lnTo>
                  <a:pt x="7200508" y="118441"/>
                </a:lnTo>
                <a:lnTo>
                  <a:pt x="7171594" y="84733"/>
                </a:lnTo>
                <a:lnTo>
                  <a:pt x="7137886" y="55817"/>
                </a:lnTo>
                <a:lnTo>
                  <a:pt x="7099981" y="32291"/>
                </a:lnTo>
                <a:lnTo>
                  <a:pt x="7058473" y="14748"/>
                </a:lnTo>
                <a:lnTo>
                  <a:pt x="7013959" y="3786"/>
                </a:lnTo>
                <a:lnTo>
                  <a:pt x="6967033" y="0"/>
                </a:lnTo>
                <a:close/>
              </a:path>
            </a:pathLst>
          </a:custGeom>
          <a:solidFill>
            <a:srgbClr val="0057C2"/>
          </a:solidFill>
        </p:spPr>
        <p:txBody>
          <a:bodyPr wrap="square" lIns="0" tIns="0" rIns="0" bIns="0" rtlCol="0"/>
          <a:lstStyle/>
          <a:p>
            <a:endParaRPr/>
          </a:p>
        </p:txBody>
      </p:sp>
      <p:sp>
        <p:nvSpPr>
          <p:cNvPr id="9" name="object 9"/>
          <p:cNvSpPr/>
          <p:nvPr/>
        </p:nvSpPr>
        <p:spPr>
          <a:xfrm>
            <a:off x="9915926" y="3800931"/>
            <a:ext cx="7266940" cy="1445260"/>
          </a:xfrm>
          <a:custGeom>
            <a:avLst/>
            <a:gdLst/>
            <a:ahLst/>
            <a:cxnLst/>
            <a:rect l="l" t="t" r="r" b="b"/>
            <a:pathLst>
              <a:path w="7266940" h="1445260">
                <a:moveTo>
                  <a:pt x="6977504"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155692"/>
                </a:lnTo>
                <a:lnTo>
                  <a:pt x="3786" y="1202615"/>
                </a:lnTo>
                <a:lnTo>
                  <a:pt x="14748" y="1247128"/>
                </a:lnTo>
                <a:lnTo>
                  <a:pt x="32291" y="1288635"/>
                </a:lnTo>
                <a:lnTo>
                  <a:pt x="55817" y="1326540"/>
                </a:lnTo>
                <a:lnTo>
                  <a:pt x="84733" y="1360249"/>
                </a:lnTo>
                <a:lnTo>
                  <a:pt x="118441" y="1389164"/>
                </a:lnTo>
                <a:lnTo>
                  <a:pt x="156346" y="1412691"/>
                </a:lnTo>
                <a:lnTo>
                  <a:pt x="197853" y="1430233"/>
                </a:lnTo>
                <a:lnTo>
                  <a:pt x="242366" y="1441195"/>
                </a:lnTo>
                <a:lnTo>
                  <a:pt x="289289" y="1444982"/>
                </a:lnTo>
                <a:lnTo>
                  <a:pt x="6977504" y="1444982"/>
                </a:lnTo>
                <a:lnTo>
                  <a:pt x="7024430" y="1441195"/>
                </a:lnTo>
                <a:lnTo>
                  <a:pt x="7068944" y="1430233"/>
                </a:lnTo>
                <a:lnTo>
                  <a:pt x="7110452" y="1412691"/>
                </a:lnTo>
                <a:lnTo>
                  <a:pt x="7148357" y="1389164"/>
                </a:lnTo>
                <a:lnTo>
                  <a:pt x="7182065" y="1360249"/>
                </a:lnTo>
                <a:lnTo>
                  <a:pt x="7210979" y="1326540"/>
                </a:lnTo>
                <a:lnTo>
                  <a:pt x="7234505" y="1288635"/>
                </a:lnTo>
                <a:lnTo>
                  <a:pt x="7252046" y="1247128"/>
                </a:lnTo>
                <a:lnTo>
                  <a:pt x="7263008" y="1202615"/>
                </a:lnTo>
                <a:lnTo>
                  <a:pt x="7266794" y="1155692"/>
                </a:lnTo>
                <a:lnTo>
                  <a:pt x="7266794" y="289289"/>
                </a:lnTo>
                <a:lnTo>
                  <a:pt x="7263008" y="242366"/>
                </a:lnTo>
                <a:lnTo>
                  <a:pt x="7252046" y="197853"/>
                </a:lnTo>
                <a:lnTo>
                  <a:pt x="7234505" y="156346"/>
                </a:lnTo>
                <a:lnTo>
                  <a:pt x="7210979" y="118441"/>
                </a:lnTo>
                <a:lnTo>
                  <a:pt x="7182065" y="84733"/>
                </a:lnTo>
                <a:lnTo>
                  <a:pt x="7148357" y="55817"/>
                </a:lnTo>
                <a:lnTo>
                  <a:pt x="7110452" y="32291"/>
                </a:lnTo>
                <a:lnTo>
                  <a:pt x="7068944" y="14748"/>
                </a:lnTo>
                <a:lnTo>
                  <a:pt x="7024430" y="3786"/>
                </a:lnTo>
                <a:lnTo>
                  <a:pt x="6977504" y="0"/>
                </a:lnTo>
                <a:close/>
              </a:path>
            </a:pathLst>
          </a:custGeom>
          <a:solidFill>
            <a:srgbClr val="0057C2"/>
          </a:solidFill>
        </p:spPr>
        <p:txBody>
          <a:bodyPr wrap="square" lIns="0" tIns="0" rIns="0" bIns="0" rtlCol="0"/>
          <a:lstStyle/>
          <a:p>
            <a:endParaRPr/>
          </a:p>
        </p:txBody>
      </p:sp>
      <p:sp>
        <p:nvSpPr>
          <p:cNvPr id="10" name="object 10"/>
          <p:cNvSpPr/>
          <p:nvPr/>
        </p:nvSpPr>
        <p:spPr>
          <a:xfrm>
            <a:off x="9915926" y="5329680"/>
            <a:ext cx="7266940" cy="1445260"/>
          </a:xfrm>
          <a:custGeom>
            <a:avLst/>
            <a:gdLst/>
            <a:ahLst/>
            <a:cxnLst/>
            <a:rect l="l" t="t" r="r" b="b"/>
            <a:pathLst>
              <a:path w="7266940" h="1445259">
                <a:moveTo>
                  <a:pt x="6977504"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155692"/>
                </a:lnTo>
                <a:lnTo>
                  <a:pt x="3786" y="1202615"/>
                </a:lnTo>
                <a:lnTo>
                  <a:pt x="14748" y="1247128"/>
                </a:lnTo>
                <a:lnTo>
                  <a:pt x="32291" y="1288635"/>
                </a:lnTo>
                <a:lnTo>
                  <a:pt x="55817" y="1326540"/>
                </a:lnTo>
                <a:lnTo>
                  <a:pt x="84733" y="1360249"/>
                </a:lnTo>
                <a:lnTo>
                  <a:pt x="118441" y="1389164"/>
                </a:lnTo>
                <a:lnTo>
                  <a:pt x="156346" y="1412691"/>
                </a:lnTo>
                <a:lnTo>
                  <a:pt x="197853" y="1430233"/>
                </a:lnTo>
                <a:lnTo>
                  <a:pt x="242366" y="1441195"/>
                </a:lnTo>
                <a:lnTo>
                  <a:pt x="289289" y="1444982"/>
                </a:lnTo>
                <a:lnTo>
                  <a:pt x="6977504" y="1444982"/>
                </a:lnTo>
                <a:lnTo>
                  <a:pt x="7024430" y="1441195"/>
                </a:lnTo>
                <a:lnTo>
                  <a:pt x="7068944" y="1430233"/>
                </a:lnTo>
                <a:lnTo>
                  <a:pt x="7110452" y="1412691"/>
                </a:lnTo>
                <a:lnTo>
                  <a:pt x="7148357" y="1389164"/>
                </a:lnTo>
                <a:lnTo>
                  <a:pt x="7182065" y="1360249"/>
                </a:lnTo>
                <a:lnTo>
                  <a:pt x="7210979" y="1326540"/>
                </a:lnTo>
                <a:lnTo>
                  <a:pt x="7234505" y="1288635"/>
                </a:lnTo>
                <a:lnTo>
                  <a:pt x="7252046" y="1247128"/>
                </a:lnTo>
                <a:lnTo>
                  <a:pt x="7263008" y="1202615"/>
                </a:lnTo>
                <a:lnTo>
                  <a:pt x="7266794" y="1155692"/>
                </a:lnTo>
                <a:lnTo>
                  <a:pt x="7266794" y="289289"/>
                </a:lnTo>
                <a:lnTo>
                  <a:pt x="7263008" y="242366"/>
                </a:lnTo>
                <a:lnTo>
                  <a:pt x="7252046" y="197853"/>
                </a:lnTo>
                <a:lnTo>
                  <a:pt x="7234505" y="156346"/>
                </a:lnTo>
                <a:lnTo>
                  <a:pt x="7210979" y="118441"/>
                </a:lnTo>
                <a:lnTo>
                  <a:pt x="7182065" y="84733"/>
                </a:lnTo>
                <a:lnTo>
                  <a:pt x="7148357" y="55817"/>
                </a:lnTo>
                <a:lnTo>
                  <a:pt x="7110452" y="32291"/>
                </a:lnTo>
                <a:lnTo>
                  <a:pt x="7068944" y="14748"/>
                </a:lnTo>
                <a:lnTo>
                  <a:pt x="7024430" y="3786"/>
                </a:lnTo>
                <a:lnTo>
                  <a:pt x="6977504" y="0"/>
                </a:lnTo>
                <a:close/>
              </a:path>
            </a:pathLst>
          </a:custGeom>
          <a:solidFill>
            <a:srgbClr val="0095B9">
              <a:alpha val="9999"/>
            </a:srgbClr>
          </a:solidFill>
        </p:spPr>
        <p:txBody>
          <a:bodyPr wrap="square" lIns="0" tIns="0" rIns="0" bIns="0" rtlCol="0"/>
          <a:lstStyle/>
          <a:p>
            <a:endParaRPr/>
          </a:p>
        </p:txBody>
      </p:sp>
      <p:sp>
        <p:nvSpPr>
          <p:cNvPr id="11" name="object 11"/>
          <p:cNvSpPr/>
          <p:nvPr/>
        </p:nvSpPr>
        <p:spPr>
          <a:xfrm>
            <a:off x="2523481" y="5329680"/>
            <a:ext cx="7235825" cy="1445260"/>
          </a:xfrm>
          <a:custGeom>
            <a:avLst/>
            <a:gdLst/>
            <a:ahLst/>
            <a:cxnLst/>
            <a:rect l="l" t="t" r="r" b="b"/>
            <a:pathLst>
              <a:path w="7235825" h="1445259">
                <a:moveTo>
                  <a:pt x="6946092"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155692"/>
                </a:lnTo>
                <a:lnTo>
                  <a:pt x="3786" y="1202615"/>
                </a:lnTo>
                <a:lnTo>
                  <a:pt x="14748" y="1247128"/>
                </a:lnTo>
                <a:lnTo>
                  <a:pt x="32291" y="1288635"/>
                </a:lnTo>
                <a:lnTo>
                  <a:pt x="55817" y="1326540"/>
                </a:lnTo>
                <a:lnTo>
                  <a:pt x="84733" y="1360249"/>
                </a:lnTo>
                <a:lnTo>
                  <a:pt x="118441" y="1389164"/>
                </a:lnTo>
                <a:lnTo>
                  <a:pt x="156346" y="1412691"/>
                </a:lnTo>
                <a:lnTo>
                  <a:pt x="197853" y="1430233"/>
                </a:lnTo>
                <a:lnTo>
                  <a:pt x="242366" y="1441195"/>
                </a:lnTo>
                <a:lnTo>
                  <a:pt x="289289" y="1444982"/>
                </a:lnTo>
                <a:lnTo>
                  <a:pt x="6946092" y="1444982"/>
                </a:lnTo>
                <a:lnTo>
                  <a:pt x="6993017" y="1441195"/>
                </a:lnTo>
                <a:lnTo>
                  <a:pt x="7037531" y="1430233"/>
                </a:lnTo>
                <a:lnTo>
                  <a:pt x="7079039" y="1412691"/>
                </a:lnTo>
                <a:lnTo>
                  <a:pt x="7116945" y="1389164"/>
                </a:lnTo>
                <a:lnTo>
                  <a:pt x="7150652" y="1360249"/>
                </a:lnTo>
                <a:lnTo>
                  <a:pt x="7179567" y="1326540"/>
                </a:lnTo>
                <a:lnTo>
                  <a:pt x="7203092" y="1288635"/>
                </a:lnTo>
                <a:lnTo>
                  <a:pt x="7220634" y="1247128"/>
                </a:lnTo>
                <a:lnTo>
                  <a:pt x="7231595" y="1202615"/>
                </a:lnTo>
                <a:lnTo>
                  <a:pt x="7235381" y="1155692"/>
                </a:lnTo>
                <a:lnTo>
                  <a:pt x="7235381" y="289289"/>
                </a:lnTo>
                <a:lnTo>
                  <a:pt x="7231595" y="242366"/>
                </a:lnTo>
                <a:lnTo>
                  <a:pt x="7220634" y="197853"/>
                </a:lnTo>
                <a:lnTo>
                  <a:pt x="7203092" y="156346"/>
                </a:lnTo>
                <a:lnTo>
                  <a:pt x="7179567" y="118441"/>
                </a:lnTo>
                <a:lnTo>
                  <a:pt x="7150652" y="84733"/>
                </a:lnTo>
                <a:lnTo>
                  <a:pt x="7116945" y="55817"/>
                </a:lnTo>
                <a:lnTo>
                  <a:pt x="7079039" y="32291"/>
                </a:lnTo>
                <a:lnTo>
                  <a:pt x="7037531" y="14748"/>
                </a:lnTo>
                <a:lnTo>
                  <a:pt x="6993017" y="3786"/>
                </a:lnTo>
                <a:lnTo>
                  <a:pt x="6946092" y="0"/>
                </a:lnTo>
                <a:close/>
              </a:path>
            </a:pathLst>
          </a:custGeom>
          <a:solidFill>
            <a:srgbClr val="0095B9">
              <a:alpha val="9999"/>
            </a:srgbClr>
          </a:solidFill>
        </p:spPr>
        <p:txBody>
          <a:bodyPr wrap="square" lIns="0" tIns="0" rIns="0" bIns="0" rtlCol="0"/>
          <a:lstStyle/>
          <a:p>
            <a:endParaRPr/>
          </a:p>
        </p:txBody>
      </p:sp>
      <p:sp>
        <p:nvSpPr>
          <p:cNvPr id="12" name="object 12"/>
          <p:cNvSpPr/>
          <p:nvPr/>
        </p:nvSpPr>
        <p:spPr>
          <a:xfrm>
            <a:off x="2523481" y="6858430"/>
            <a:ext cx="7235825" cy="1445260"/>
          </a:xfrm>
          <a:custGeom>
            <a:avLst/>
            <a:gdLst/>
            <a:ahLst/>
            <a:cxnLst/>
            <a:rect l="l" t="t" r="r" b="b"/>
            <a:pathLst>
              <a:path w="7235825" h="1445259">
                <a:moveTo>
                  <a:pt x="6946092"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155692"/>
                </a:lnTo>
                <a:lnTo>
                  <a:pt x="3786" y="1202615"/>
                </a:lnTo>
                <a:lnTo>
                  <a:pt x="14748" y="1247128"/>
                </a:lnTo>
                <a:lnTo>
                  <a:pt x="32291" y="1288635"/>
                </a:lnTo>
                <a:lnTo>
                  <a:pt x="55817" y="1326540"/>
                </a:lnTo>
                <a:lnTo>
                  <a:pt x="84733" y="1360249"/>
                </a:lnTo>
                <a:lnTo>
                  <a:pt x="118441" y="1389164"/>
                </a:lnTo>
                <a:lnTo>
                  <a:pt x="156346" y="1412691"/>
                </a:lnTo>
                <a:lnTo>
                  <a:pt x="197853" y="1430233"/>
                </a:lnTo>
                <a:lnTo>
                  <a:pt x="242366" y="1441195"/>
                </a:lnTo>
                <a:lnTo>
                  <a:pt x="289289" y="1444982"/>
                </a:lnTo>
                <a:lnTo>
                  <a:pt x="6946092" y="1444982"/>
                </a:lnTo>
                <a:lnTo>
                  <a:pt x="6993017" y="1441195"/>
                </a:lnTo>
                <a:lnTo>
                  <a:pt x="7037531" y="1430233"/>
                </a:lnTo>
                <a:lnTo>
                  <a:pt x="7079039" y="1412691"/>
                </a:lnTo>
                <a:lnTo>
                  <a:pt x="7116945" y="1389164"/>
                </a:lnTo>
                <a:lnTo>
                  <a:pt x="7150652" y="1360249"/>
                </a:lnTo>
                <a:lnTo>
                  <a:pt x="7179567" y="1326540"/>
                </a:lnTo>
                <a:lnTo>
                  <a:pt x="7203092" y="1288635"/>
                </a:lnTo>
                <a:lnTo>
                  <a:pt x="7220634" y="1247128"/>
                </a:lnTo>
                <a:lnTo>
                  <a:pt x="7231595" y="1202615"/>
                </a:lnTo>
                <a:lnTo>
                  <a:pt x="7235381" y="1155692"/>
                </a:lnTo>
                <a:lnTo>
                  <a:pt x="7235381" y="289289"/>
                </a:lnTo>
                <a:lnTo>
                  <a:pt x="7231595" y="242366"/>
                </a:lnTo>
                <a:lnTo>
                  <a:pt x="7220634" y="197853"/>
                </a:lnTo>
                <a:lnTo>
                  <a:pt x="7203092" y="156346"/>
                </a:lnTo>
                <a:lnTo>
                  <a:pt x="7179567" y="118441"/>
                </a:lnTo>
                <a:lnTo>
                  <a:pt x="7150652" y="84733"/>
                </a:lnTo>
                <a:lnTo>
                  <a:pt x="7116945" y="55817"/>
                </a:lnTo>
                <a:lnTo>
                  <a:pt x="7079039" y="32291"/>
                </a:lnTo>
                <a:lnTo>
                  <a:pt x="7037531" y="14748"/>
                </a:lnTo>
                <a:lnTo>
                  <a:pt x="6993017" y="3786"/>
                </a:lnTo>
                <a:lnTo>
                  <a:pt x="6946092" y="0"/>
                </a:lnTo>
                <a:close/>
              </a:path>
            </a:pathLst>
          </a:custGeom>
          <a:solidFill>
            <a:srgbClr val="0095B9">
              <a:alpha val="9999"/>
            </a:srgbClr>
          </a:solidFill>
        </p:spPr>
        <p:txBody>
          <a:bodyPr wrap="square" lIns="0" tIns="0" rIns="0" bIns="0" rtlCol="0"/>
          <a:lstStyle/>
          <a:p>
            <a:endParaRPr/>
          </a:p>
        </p:txBody>
      </p:sp>
      <p:sp>
        <p:nvSpPr>
          <p:cNvPr id="13" name="object 13"/>
          <p:cNvSpPr/>
          <p:nvPr/>
        </p:nvSpPr>
        <p:spPr>
          <a:xfrm>
            <a:off x="9915926" y="6858430"/>
            <a:ext cx="7266940" cy="1445260"/>
          </a:xfrm>
          <a:custGeom>
            <a:avLst/>
            <a:gdLst/>
            <a:ahLst/>
            <a:cxnLst/>
            <a:rect l="l" t="t" r="r" b="b"/>
            <a:pathLst>
              <a:path w="7266940" h="1445259">
                <a:moveTo>
                  <a:pt x="6977504" y="0"/>
                </a:moveTo>
                <a:lnTo>
                  <a:pt x="289289" y="0"/>
                </a:lnTo>
                <a:lnTo>
                  <a:pt x="242366" y="3786"/>
                </a:lnTo>
                <a:lnTo>
                  <a:pt x="197853" y="14748"/>
                </a:lnTo>
                <a:lnTo>
                  <a:pt x="156346" y="32291"/>
                </a:lnTo>
                <a:lnTo>
                  <a:pt x="118441" y="55817"/>
                </a:lnTo>
                <a:lnTo>
                  <a:pt x="84733" y="84733"/>
                </a:lnTo>
                <a:lnTo>
                  <a:pt x="55817" y="118441"/>
                </a:lnTo>
                <a:lnTo>
                  <a:pt x="32291" y="156346"/>
                </a:lnTo>
                <a:lnTo>
                  <a:pt x="14748" y="197853"/>
                </a:lnTo>
                <a:lnTo>
                  <a:pt x="3786" y="242366"/>
                </a:lnTo>
                <a:lnTo>
                  <a:pt x="0" y="289289"/>
                </a:lnTo>
                <a:lnTo>
                  <a:pt x="0" y="1155692"/>
                </a:lnTo>
                <a:lnTo>
                  <a:pt x="3786" y="1202615"/>
                </a:lnTo>
                <a:lnTo>
                  <a:pt x="14748" y="1247128"/>
                </a:lnTo>
                <a:lnTo>
                  <a:pt x="32291" y="1288635"/>
                </a:lnTo>
                <a:lnTo>
                  <a:pt x="55817" y="1326540"/>
                </a:lnTo>
                <a:lnTo>
                  <a:pt x="84733" y="1360249"/>
                </a:lnTo>
                <a:lnTo>
                  <a:pt x="118441" y="1389164"/>
                </a:lnTo>
                <a:lnTo>
                  <a:pt x="156346" y="1412691"/>
                </a:lnTo>
                <a:lnTo>
                  <a:pt x="197853" y="1430233"/>
                </a:lnTo>
                <a:lnTo>
                  <a:pt x="242366" y="1441195"/>
                </a:lnTo>
                <a:lnTo>
                  <a:pt x="289289" y="1444982"/>
                </a:lnTo>
                <a:lnTo>
                  <a:pt x="6977504" y="1444982"/>
                </a:lnTo>
                <a:lnTo>
                  <a:pt x="7024430" y="1441195"/>
                </a:lnTo>
                <a:lnTo>
                  <a:pt x="7068944" y="1430233"/>
                </a:lnTo>
                <a:lnTo>
                  <a:pt x="7110452" y="1412691"/>
                </a:lnTo>
                <a:lnTo>
                  <a:pt x="7148357" y="1389164"/>
                </a:lnTo>
                <a:lnTo>
                  <a:pt x="7182065" y="1360249"/>
                </a:lnTo>
                <a:lnTo>
                  <a:pt x="7210979" y="1326540"/>
                </a:lnTo>
                <a:lnTo>
                  <a:pt x="7234505" y="1288635"/>
                </a:lnTo>
                <a:lnTo>
                  <a:pt x="7252046" y="1247128"/>
                </a:lnTo>
                <a:lnTo>
                  <a:pt x="7263008" y="1202615"/>
                </a:lnTo>
                <a:lnTo>
                  <a:pt x="7266794" y="1155692"/>
                </a:lnTo>
                <a:lnTo>
                  <a:pt x="7266794" y="289289"/>
                </a:lnTo>
                <a:lnTo>
                  <a:pt x="7263008" y="242366"/>
                </a:lnTo>
                <a:lnTo>
                  <a:pt x="7252046" y="197853"/>
                </a:lnTo>
                <a:lnTo>
                  <a:pt x="7234505" y="156346"/>
                </a:lnTo>
                <a:lnTo>
                  <a:pt x="7210979" y="118441"/>
                </a:lnTo>
                <a:lnTo>
                  <a:pt x="7182065" y="84733"/>
                </a:lnTo>
                <a:lnTo>
                  <a:pt x="7148357" y="55817"/>
                </a:lnTo>
                <a:lnTo>
                  <a:pt x="7110452" y="32291"/>
                </a:lnTo>
                <a:lnTo>
                  <a:pt x="7068944" y="14748"/>
                </a:lnTo>
                <a:lnTo>
                  <a:pt x="7024430" y="3786"/>
                </a:lnTo>
                <a:lnTo>
                  <a:pt x="6977504" y="0"/>
                </a:lnTo>
                <a:close/>
              </a:path>
            </a:pathLst>
          </a:custGeom>
          <a:solidFill>
            <a:srgbClr val="0095B9">
              <a:alpha val="9999"/>
            </a:srgbClr>
          </a:solidFill>
        </p:spPr>
        <p:txBody>
          <a:bodyPr wrap="square" lIns="0" tIns="0" rIns="0" bIns="0" rtlCol="0"/>
          <a:lstStyle/>
          <a:p>
            <a:endParaRPr/>
          </a:p>
        </p:txBody>
      </p:sp>
      <p:sp>
        <p:nvSpPr>
          <p:cNvPr id="14" name="object 14"/>
          <p:cNvSpPr txBox="1"/>
          <p:nvPr/>
        </p:nvSpPr>
        <p:spPr>
          <a:xfrm>
            <a:off x="3058694" y="5815830"/>
            <a:ext cx="1384300" cy="415290"/>
          </a:xfrm>
          <a:prstGeom prst="rect">
            <a:avLst/>
          </a:prstGeom>
        </p:spPr>
        <p:txBody>
          <a:bodyPr vert="horz" wrap="square" lIns="0" tIns="13335" rIns="0" bIns="0" rtlCol="0">
            <a:spAutoFit/>
          </a:bodyPr>
          <a:lstStyle/>
          <a:p>
            <a:pPr marL="12700">
              <a:lnSpc>
                <a:spcPct val="100000"/>
              </a:lnSpc>
              <a:spcBef>
                <a:spcPts val="105"/>
              </a:spcBef>
            </a:pPr>
            <a:r>
              <a:rPr lang="en-US" sz="2550" spc="40" dirty="0" smtClean="0">
                <a:solidFill>
                  <a:srgbClr val="0057C2"/>
                </a:solidFill>
                <a:latin typeface="Microsoft Sans Serif"/>
                <a:cs typeface="Microsoft Sans Serif"/>
              </a:rPr>
              <a:t>Contract</a:t>
            </a:r>
            <a:endParaRPr sz="2550" dirty="0">
              <a:latin typeface="Microsoft Sans Serif"/>
              <a:cs typeface="Microsoft Sans Serif"/>
            </a:endParaRPr>
          </a:p>
        </p:txBody>
      </p:sp>
      <p:sp>
        <p:nvSpPr>
          <p:cNvPr id="15" name="object 15"/>
          <p:cNvSpPr txBox="1"/>
          <p:nvPr/>
        </p:nvSpPr>
        <p:spPr>
          <a:xfrm>
            <a:off x="3058694" y="7193746"/>
            <a:ext cx="4514850" cy="804545"/>
          </a:xfrm>
          <a:prstGeom prst="rect">
            <a:avLst/>
          </a:prstGeom>
        </p:spPr>
        <p:txBody>
          <a:bodyPr vert="horz" wrap="square" lIns="0" tIns="13335" rIns="0" bIns="0" rtlCol="0">
            <a:spAutoFit/>
          </a:bodyPr>
          <a:lstStyle/>
          <a:p>
            <a:pPr marL="12700" marR="5080">
              <a:lnSpc>
                <a:spcPct val="100000"/>
              </a:lnSpc>
              <a:spcBef>
                <a:spcPts val="105"/>
              </a:spcBef>
            </a:pPr>
            <a:r>
              <a:rPr lang="en-US" sz="2550" dirty="0" smtClean="0">
                <a:solidFill>
                  <a:srgbClr val="0057C2"/>
                </a:solidFill>
                <a:latin typeface="Microsoft Sans Serif"/>
                <a:cs typeface="Microsoft Sans Serif"/>
              </a:rPr>
              <a:t>Application for the use of banking services</a:t>
            </a:r>
            <a:endParaRPr sz="2550" dirty="0">
              <a:latin typeface="Microsoft Sans Serif"/>
              <a:cs typeface="Microsoft Sans Serif"/>
            </a:endParaRPr>
          </a:p>
        </p:txBody>
      </p:sp>
      <p:sp>
        <p:nvSpPr>
          <p:cNvPr id="16" name="object 16"/>
          <p:cNvSpPr txBox="1"/>
          <p:nvPr/>
        </p:nvSpPr>
        <p:spPr>
          <a:xfrm>
            <a:off x="10608181" y="5669112"/>
            <a:ext cx="5285740" cy="804545"/>
          </a:xfrm>
          <a:prstGeom prst="rect">
            <a:avLst/>
          </a:prstGeom>
        </p:spPr>
        <p:txBody>
          <a:bodyPr vert="horz" wrap="square" lIns="0" tIns="13335" rIns="0" bIns="0" rtlCol="0">
            <a:spAutoFit/>
          </a:bodyPr>
          <a:lstStyle/>
          <a:p>
            <a:pPr marL="12700" marR="5080">
              <a:lnSpc>
                <a:spcPct val="100000"/>
              </a:lnSpc>
              <a:spcBef>
                <a:spcPts val="105"/>
              </a:spcBef>
            </a:pPr>
            <a:r>
              <a:rPr lang="en-US" sz="2550" spc="95" dirty="0" smtClean="0">
                <a:solidFill>
                  <a:srgbClr val="0057C2"/>
                </a:solidFill>
                <a:latin typeface="Microsoft Sans Serif"/>
                <a:cs typeface="Microsoft Sans Serif"/>
              </a:rPr>
              <a:t>Application for the change of Internet Banking service user</a:t>
            </a:r>
            <a:endParaRPr sz="2550" dirty="0">
              <a:latin typeface="Microsoft Sans Serif"/>
              <a:cs typeface="Microsoft Sans Serif"/>
            </a:endParaRPr>
          </a:p>
        </p:txBody>
      </p:sp>
      <p:sp>
        <p:nvSpPr>
          <p:cNvPr id="17" name="object 17"/>
          <p:cNvSpPr txBox="1"/>
          <p:nvPr/>
        </p:nvSpPr>
        <p:spPr>
          <a:xfrm>
            <a:off x="10608181" y="6957586"/>
            <a:ext cx="5951220" cy="1190711"/>
          </a:xfrm>
          <a:prstGeom prst="rect">
            <a:avLst/>
          </a:prstGeom>
        </p:spPr>
        <p:txBody>
          <a:bodyPr vert="horz" wrap="square" lIns="0" tIns="13335" rIns="0" bIns="0" rtlCol="0">
            <a:spAutoFit/>
          </a:bodyPr>
          <a:lstStyle/>
          <a:p>
            <a:pPr marL="12700" marR="5080">
              <a:lnSpc>
                <a:spcPct val="100000"/>
              </a:lnSpc>
              <a:spcBef>
                <a:spcPts val="105"/>
              </a:spcBef>
            </a:pPr>
            <a:r>
              <a:rPr lang="en-US" sz="2550" spc="95" dirty="0" smtClean="0">
                <a:solidFill>
                  <a:srgbClr val="0057C2"/>
                </a:solidFill>
                <a:latin typeface="Microsoft Sans Serif"/>
                <a:cs typeface="Microsoft Sans Serif"/>
              </a:rPr>
              <a:t>Application for correction and termination of Internet Banking information”</a:t>
            </a:r>
            <a:endParaRPr sz="2550" dirty="0">
              <a:latin typeface="Microsoft Sans Serif"/>
              <a:cs typeface="Microsoft Sans Serif"/>
            </a:endParaRPr>
          </a:p>
        </p:txBody>
      </p:sp>
      <p:sp>
        <p:nvSpPr>
          <p:cNvPr id="18" name="object 18"/>
          <p:cNvSpPr txBox="1"/>
          <p:nvPr/>
        </p:nvSpPr>
        <p:spPr>
          <a:xfrm>
            <a:off x="4692576" y="4171113"/>
            <a:ext cx="3530673" cy="570028"/>
          </a:xfrm>
          <a:prstGeom prst="rect">
            <a:avLst/>
          </a:prstGeom>
        </p:spPr>
        <p:txBody>
          <a:bodyPr vert="horz" wrap="square" lIns="0" tIns="15875" rIns="0" bIns="0" rtlCol="0">
            <a:spAutoFit/>
          </a:bodyPr>
          <a:lstStyle/>
          <a:p>
            <a:pPr marL="12700">
              <a:lnSpc>
                <a:spcPct val="100000"/>
              </a:lnSpc>
              <a:spcBef>
                <a:spcPts val="125"/>
              </a:spcBef>
            </a:pPr>
            <a:r>
              <a:rPr lang="en-US" sz="3600" spc="90" dirty="0" smtClean="0">
                <a:solidFill>
                  <a:srgbClr val="FFFFFF"/>
                </a:solidFill>
                <a:latin typeface="Microsoft Sans Serif"/>
                <a:cs typeface="Microsoft Sans Serif"/>
              </a:rPr>
              <a:t>New enrollment</a:t>
            </a:r>
            <a:endParaRPr sz="3600" dirty="0">
              <a:latin typeface="Microsoft Sans Serif"/>
              <a:cs typeface="Microsoft Sans Serif"/>
            </a:endParaRPr>
          </a:p>
        </p:txBody>
      </p:sp>
      <p:sp>
        <p:nvSpPr>
          <p:cNvPr id="19" name="object 19"/>
          <p:cNvSpPr txBox="1"/>
          <p:nvPr/>
        </p:nvSpPr>
        <p:spPr>
          <a:xfrm>
            <a:off x="10963642" y="4171113"/>
            <a:ext cx="6408150" cy="570028"/>
          </a:xfrm>
          <a:prstGeom prst="rect">
            <a:avLst/>
          </a:prstGeom>
        </p:spPr>
        <p:txBody>
          <a:bodyPr vert="horz" wrap="square" lIns="0" tIns="15875" rIns="0" bIns="0" rtlCol="0">
            <a:spAutoFit/>
          </a:bodyPr>
          <a:lstStyle/>
          <a:p>
            <a:pPr marL="12700">
              <a:lnSpc>
                <a:spcPct val="100000"/>
              </a:lnSpc>
              <a:spcBef>
                <a:spcPts val="125"/>
              </a:spcBef>
            </a:pPr>
            <a:r>
              <a:rPr lang="en-US" sz="3600" spc="55" dirty="0" smtClean="0">
                <a:solidFill>
                  <a:srgbClr val="FFFFFF"/>
                </a:solidFill>
                <a:latin typeface="Microsoft Sans Serif"/>
                <a:cs typeface="Microsoft Sans Serif"/>
              </a:rPr>
              <a:t>Additional applications</a:t>
            </a:r>
            <a:endParaRPr sz="3600" dirty="0">
              <a:latin typeface="Microsoft Sans Serif"/>
              <a:cs typeface="Microsoft Sans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680" y="0"/>
            <a:ext cx="18305780" cy="11308715"/>
            <a:chOff x="1798680" y="0"/>
            <a:chExt cx="18305780" cy="11308715"/>
          </a:xfrm>
        </p:grpSpPr>
        <p:pic>
          <p:nvPicPr>
            <p:cNvPr id="3" name="object 3"/>
            <p:cNvPicPr/>
            <p:nvPr/>
          </p:nvPicPr>
          <p:blipFill>
            <a:blip r:embed="rId2" cstate="print"/>
            <a:stretch>
              <a:fillRect/>
            </a:stretch>
          </p:blipFill>
          <p:spPr>
            <a:xfrm>
              <a:off x="4209295" y="0"/>
              <a:ext cx="15894804" cy="11308556"/>
            </a:xfrm>
            <a:prstGeom prst="rect">
              <a:avLst/>
            </a:prstGeom>
          </p:spPr>
        </p:pic>
        <p:pic>
          <p:nvPicPr>
            <p:cNvPr id="4" name="object 4"/>
            <p:cNvPicPr/>
            <p:nvPr/>
          </p:nvPicPr>
          <p:blipFill>
            <a:blip r:embed="rId3" cstate="print"/>
            <a:stretch>
              <a:fillRect/>
            </a:stretch>
          </p:blipFill>
          <p:spPr>
            <a:xfrm>
              <a:off x="11371381" y="3675280"/>
              <a:ext cx="5046966" cy="5046966"/>
            </a:xfrm>
            <a:prstGeom prst="rect">
              <a:avLst/>
            </a:prstGeom>
          </p:spPr>
        </p:pic>
        <p:pic>
          <p:nvPicPr>
            <p:cNvPr id="5" name="object 5"/>
            <p:cNvPicPr/>
            <p:nvPr/>
          </p:nvPicPr>
          <p:blipFill>
            <a:blip r:embed="rId4" cstate="print"/>
            <a:stretch>
              <a:fillRect/>
            </a:stretch>
          </p:blipFill>
          <p:spPr>
            <a:xfrm>
              <a:off x="17571791" y="853973"/>
              <a:ext cx="1538565" cy="695755"/>
            </a:xfrm>
            <a:prstGeom prst="rect">
              <a:avLst/>
            </a:prstGeom>
          </p:spPr>
        </p:pic>
        <p:sp>
          <p:nvSpPr>
            <p:cNvPr id="6" name="object 6"/>
            <p:cNvSpPr/>
            <p:nvPr/>
          </p:nvSpPr>
          <p:spPr>
            <a:xfrm>
              <a:off x="1798680" y="149417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grpSp>
      <p:sp>
        <p:nvSpPr>
          <p:cNvPr id="7" name="object 7"/>
          <p:cNvSpPr/>
          <p:nvPr/>
        </p:nvSpPr>
        <p:spPr>
          <a:xfrm>
            <a:off x="406403" y="466838"/>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8" name="object 8"/>
          <p:cNvSpPr txBox="1">
            <a:spLocks noGrp="1"/>
          </p:cNvSpPr>
          <p:nvPr>
            <p:ph type="title"/>
          </p:nvPr>
        </p:nvSpPr>
        <p:spPr>
          <a:xfrm>
            <a:off x="2158884" y="474386"/>
            <a:ext cx="13484247" cy="858178"/>
          </a:xfrm>
          <a:prstGeom prst="rect">
            <a:avLst/>
          </a:prstGeom>
        </p:spPr>
        <p:txBody>
          <a:bodyPr vert="horz" wrap="square" lIns="0" tIns="141218" rIns="0" bIns="0" rtlCol="0">
            <a:spAutoFit/>
          </a:bodyPr>
          <a:lstStyle/>
          <a:p>
            <a:pPr marL="290830">
              <a:lnSpc>
                <a:spcPct val="100000"/>
              </a:lnSpc>
              <a:spcBef>
                <a:spcPts val="125"/>
              </a:spcBef>
            </a:pPr>
            <a:r>
              <a:rPr lang="en-US" dirty="0"/>
              <a:t>Types of access to Internet Banking service</a:t>
            </a:r>
            <a:endParaRPr spc="145" dirty="0"/>
          </a:p>
        </p:txBody>
      </p:sp>
      <p:sp>
        <p:nvSpPr>
          <p:cNvPr id="9" name="object 9"/>
          <p:cNvSpPr/>
          <p:nvPr/>
        </p:nvSpPr>
        <p:spPr>
          <a:xfrm>
            <a:off x="0" y="1968526"/>
            <a:ext cx="20104100" cy="1424305"/>
          </a:xfrm>
          <a:custGeom>
            <a:avLst/>
            <a:gdLst/>
            <a:ahLst/>
            <a:cxnLst/>
            <a:rect l="l" t="t" r="r" b="b"/>
            <a:pathLst>
              <a:path w="20104100" h="1424304">
                <a:moveTo>
                  <a:pt x="20104099" y="0"/>
                </a:moveTo>
                <a:lnTo>
                  <a:pt x="0" y="0"/>
                </a:lnTo>
                <a:lnTo>
                  <a:pt x="0" y="1424040"/>
                </a:lnTo>
                <a:lnTo>
                  <a:pt x="20104099" y="1424040"/>
                </a:lnTo>
                <a:lnTo>
                  <a:pt x="20104099" y="0"/>
                </a:lnTo>
                <a:close/>
              </a:path>
            </a:pathLst>
          </a:custGeom>
          <a:solidFill>
            <a:srgbClr val="0057C2"/>
          </a:solidFill>
        </p:spPr>
        <p:txBody>
          <a:bodyPr wrap="square" lIns="0" tIns="0" rIns="0" bIns="0" rtlCol="0"/>
          <a:lstStyle/>
          <a:p>
            <a:endParaRPr/>
          </a:p>
        </p:txBody>
      </p:sp>
      <p:sp>
        <p:nvSpPr>
          <p:cNvPr id="10" name="object 10"/>
          <p:cNvSpPr txBox="1"/>
          <p:nvPr/>
        </p:nvSpPr>
        <p:spPr>
          <a:xfrm>
            <a:off x="6686386" y="2297683"/>
            <a:ext cx="6944359" cy="641350"/>
          </a:xfrm>
          <a:prstGeom prst="rect">
            <a:avLst/>
          </a:prstGeom>
        </p:spPr>
        <p:txBody>
          <a:bodyPr vert="horz" wrap="square" lIns="0" tIns="17780" rIns="0" bIns="0" rtlCol="0">
            <a:spAutoFit/>
          </a:bodyPr>
          <a:lstStyle/>
          <a:p>
            <a:pPr marL="12700">
              <a:lnSpc>
                <a:spcPct val="100000"/>
              </a:lnSpc>
              <a:spcBef>
                <a:spcPts val="140"/>
              </a:spcBef>
            </a:pPr>
            <a:r>
              <a:rPr sz="4000" spc="185" dirty="0">
                <a:solidFill>
                  <a:srgbClr val="FFFFFF"/>
                </a:solidFill>
                <a:latin typeface="Microsoft Sans Serif"/>
                <a:cs typeface="Microsoft Sans Serif"/>
              </a:rPr>
              <a:t>https://cb.abb-bank.az/login</a:t>
            </a:r>
            <a:endParaRPr sz="4000">
              <a:latin typeface="Microsoft Sans Serif"/>
              <a:cs typeface="Microsoft Sans Serif"/>
            </a:endParaRPr>
          </a:p>
        </p:txBody>
      </p:sp>
      <p:sp>
        <p:nvSpPr>
          <p:cNvPr id="11" name="object 11"/>
          <p:cNvSpPr txBox="1"/>
          <p:nvPr/>
        </p:nvSpPr>
        <p:spPr>
          <a:xfrm>
            <a:off x="11324660" y="8972852"/>
            <a:ext cx="6629399" cy="455894"/>
          </a:xfrm>
          <a:prstGeom prst="rect">
            <a:avLst/>
          </a:prstGeom>
        </p:spPr>
        <p:txBody>
          <a:bodyPr vert="horz" wrap="square" lIns="0" tIns="17145" rIns="0" bIns="0" rtlCol="0">
            <a:spAutoFit/>
          </a:bodyPr>
          <a:lstStyle/>
          <a:p>
            <a:pPr marL="12700">
              <a:lnSpc>
                <a:spcPct val="100000"/>
              </a:lnSpc>
              <a:spcBef>
                <a:spcPts val="135"/>
              </a:spcBef>
            </a:pPr>
            <a:r>
              <a:rPr sz="2850" spc="125" dirty="0">
                <a:solidFill>
                  <a:srgbClr val="0057C2"/>
                </a:solidFill>
                <a:latin typeface="Microsoft Sans Serif"/>
                <a:cs typeface="Microsoft Sans Serif"/>
              </a:rPr>
              <a:t>Kobil</a:t>
            </a:r>
            <a:r>
              <a:rPr sz="2850" spc="-90" dirty="0">
                <a:solidFill>
                  <a:srgbClr val="0057C2"/>
                </a:solidFill>
                <a:latin typeface="Microsoft Sans Serif"/>
                <a:cs typeface="Microsoft Sans Serif"/>
              </a:rPr>
              <a:t> </a:t>
            </a:r>
            <a:r>
              <a:rPr sz="2850" dirty="0">
                <a:solidFill>
                  <a:srgbClr val="0057C2"/>
                </a:solidFill>
                <a:latin typeface="Microsoft Sans Serif"/>
                <a:cs typeface="Microsoft Sans Serif"/>
              </a:rPr>
              <a:t>OTP:</a:t>
            </a:r>
            <a:r>
              <a:rPr sz="2850" spc="-90" dirty="0">
                <a:solidFill>
                  <a:srgbClr val="0057C2"/>
                </a:solidFill>
                <a:latin typeface="Microsoft Sans Serif"/>
                <a:cs typeface="Microsoft Sans Serif"/>
              </a:rPr>
              <a:t> </a:t>
            </a:r>
            <a:r>
              <a:rPr sz="2850" spc="125" dirty="0" smtClean="0">
                <a:solidFill>
                  <a:srgbClr val="0057C2"/>
                </a:solidFill>
                <a:latin typeface="Microsoft Sans Serif"/>
                <a:cs typeface="Microsoft Sans Serif"/>
              </a:rPr>
              <a:t>(</a:t>
            </a:r>
            <a:r>
              <a:rPr lang="en-US" sz="2850" spc="125" dirty="0" smtClean="0">
                <a:solidFill>
                  <a:srgbClr val="0057C2"/>
                </a:solidFill>
                <a:latin typeface="Microsoft Sans Serif"/>
                <a:cs typeface="Microsoft Sans Serif"/>
              </a:rPr>
              <a:t>Virtual and physical</a:t>
            </a:r>
            <a:r>
              <a:rPr sz="2850" spc="110" dirty="0" smtClean="0">
                <a:solidFill>
                  <a:srgbClr val="0057C2"/>
                </a:solidFill>
                <a:latin typeface="Microsoft Sans Serif"/>
                <a:cs typeface="Microsoft Sans Serif"/>
              </a:rPr>
              <a:t>)</a:t>
            </a:r>
            <a:endParaRPr sz="2850" dirty="0">
              <a:latin typeface="Microsoft Sans Serif"/>
              <a:cs typeface="Microsoft Sans Serif"/>
            </a:endParaRPr>
          </a:p>
        </p:txBody>
      </p:sp>
      <p:sp>
        <p:nvSpPr>
          <p:cNvPr id="12" name="object 12"/>
          <p:cNvSpPr txBox="1"/>
          <p:nvPr/>
        </p:nvSpPr>
        <p:spPr>
          <a:xfrm>
            <a:off x="1453550" y="8985089"/>
            <a:ext cx="1753235" cy="466090"/>
          </a:xfrm>
          <a:prstGeom prst="rect">
            <a:avLst/>
          </a:prstGeom>
        </p:spPr>
        <p:txBody>
          <a:bodyPr vert="horz" wrap="square" lIns="0" tIns="17145" rIns="0" bIns="0" rtlCol="0">
            <a:spAutoFit/>
          </a:bodyPr>
          <a:lstStyle/>
          <a:p>
            <a:pPr marL="12700">
              <a:lnSpc>
                <a:spcPct val="100000"/>
              </a:lnSpc>
              <a:spcBef>
                <a:spcPts val="135"/>
              </a:spcBef>
            </a:pPr>
            <a:r>
              <a:rPr sz="2850" dirty="0">
                <a:solidFill>
                  <a:srgbClr val="0057C2"/>
                </a:solidFill>
                <a:latin typeface="Microsoft Sans Serif"/>
                <a:cs typeface="Microsoft Sans Serif"/>
              </a:rPr>
              <a:t>Asan</a:t>
            </a:r>
            <a:r>
              <a:rPr sz="2850" spc="-25" dirty="0">
                <a:solidFill>
                  <a:srgbClr val="0057C2"/>
                </a:solidFill>
                <a:latin typeface="Microsoft Sans Serif"/>
                <a:cs typeface="Microsoft Sans Serif"/>
              </a:rPr>
              <a:t> </a:t>
            </a:r>
            <a:r>
              <a:rPr sz="2850" spc="40" dirty="0">
                <a:solidFill>
                  <a:srgbClr val="0057C2"/>
                </a:solidFill>
                <a:latin typeface="Microsoft Sans Serif"/>
                <a:cs typeface="Microsoft Sans Serif"/>
              </a:rPr>
              <a:t>imza</a:t>
            </a:r>
            <a:endParaRPr sz="2850" dirty="0">
              <a:latin typeface="Microsoft Sans Serif"/>
              <a:cs typeface="Microsoft Sans Serif"/>
            </a:endParaRPr>
          </a:p>
        </p:txBody>
      </p:sp>
      <p:pic>
        <p:nvPicPr>
          <p:cNvPr id="13" name="object 13"/>
          <p:cNvPicPr/>
          <p:nvPr/>
        </p:nvPicPr>
        <p:blipFill>
          <a:blip r:embed="rId5" cstate="print"/>
          <a:stretch>
            <a:fillRect/>
          </a:stretch>
        </p:blipFill>
        <p:spPr>
          <a:xfrm>
            <a:off x="11848005" y="9630440"/>
            <a:ext cx="851220" cy="585216"/>
          </a:xfrm>
          <a:prstGeom prst="rect">
            <a:avLst/>
          </a:prstGeom>
        </p:spPr>
      </p:pic>
      <p:pic>
        <p:nvPicPr>
          <p:cNvPr id="14" name="object 14"/>
          <p:cNvPicPr/>
          <p:nvPr/>
        </p:nvPicPr>
        <p:blipFill>
          <a:blip r:embed="rId6" cstate="print"/>
          <a:stretch>
            <a:fillRect/>
          </a:stretch>
        </p:blipFill>
        <p:spPr>
          <a:xfrm>
            <a:off x="12835965" y="9654156"/>
            <a:ext cx="1509147" cy="565029"/>
          </a:xfrm>
          <a:prstGeom prst="rect">
            <a:avLst/>
          </a:prstGeom>
        </p:spPr>
      </p:pic>
      <p:pic>
        <p:nvPicPr>
          <p:cNvPr id="15" name="object 15"/>
          <p:cNvPicPr/>
          <p:nvPr/>
        </p:nvPicPr>
        <p:blipFill>
          <a:blip r:embed="rId7" cstate="print"/>
          <a:stretch>
            <a:fillRect/>
          </a:stretch>
        </p:blipFill>
        <p:spPr>
          <a:xfrm>
            <a:off x="1494557" y="9668678"/>
            <a:ext cx="2159781" cy="609169"/>
          </a:xfrm>
          <a:prstGeom prst="rect">
            <a:avLst/>
          </a:prstGeom>
        </p:spPr>
      </p:pic>
      <p:grpSp>
        <p:nvGrpSpPr>
          <p:cNvPr id="16" name="object 16"/>
          <p:cNvGrpSpPr/>
          <p:nvPr/>
        </p:nvGrpSpPr>
        <p:grpSpPr>
          <a:xfrm>
            <a:off x="848141" y="3654338"/>
            <a:ext cx="10492105" cy="5046980"/>
            <a:chOff x="848141" y="3654338"/>
            <a:chExt cx="10492105" cy="5046980"/>
          </a:xfrm>
        </p:grpSpPr>
        <p:sp>
          <p:nvSpPr>
            <p:cNvPr id="17" name="object 17"/>
            <p:cNvSpPr/>
            <p:nvPr/>
          </p:nvSpPr>
          <p:spPr>
            <a:xfrm>
              <a:off x="10365384" y="4177262"/>
              <a:ext cx="974725" cy="414020"/>
            </a:xfrm>
            <a:custGeom>
              <a:avLst/>
              <a:gdLst/>
              <a:ahLst/>
              <a:cxnLst/>
              <a:rect l="l" t="t" r="r" b="b"/>
              <a:pathLst>
                <a:path w="974725" h="414020">
                  <a:moveTo>
                    <a:pt x="767652" y="0"/>
                  </a:moveTo>
                  <a:lnTo>
                    <a:pt x="767652" y="103462"/>
                  </a:lnTo>
                  <a:lnTo>
                    <a:pt x="0" y="103462"/>
                  </a:lnTo>
                  <a:lnTo>
                    <a:pt x="0" y="310398"/>
                  </a:lnTo>
                  <a:lnTo>
                    <a:pt x="767652" y="310398"/>
                  </a:lnTo>
                  <a:lnTo>
                    <a:pt x="767652" y="413861"/>
                  </a:lnTo>
                  <a:lnTo>
                    <a:pt x="974588" y="206925"/>
                  </a:lnTo>
                  <a:lnTo>
                    <a:pt x="767652" y="0"/>
                  </a:lnTo>
                  <a:close/>
                </a:path>
              </a:pathLst>
            </a:custGeom>
            <a:solidFill>
              <a:srgbClr val="70AD47"/>
            </a:solidFill>
          </p:spPr>
          <p:txBody>
            <a:bodyPr wrap="square" lIns="0" tIns="0" rIns="0" bIns="0" rtlCol="0"/>
            <a:lstStyle/>
            <a:p>
              <a:endParaRPr/>
            </a:p>
          </p:txBody>
        </p:sp>
        <p:pic>
          <p:nvPicPr>
            <p:cNvPr id="18" name="object 18"/>
            <p:cNvPicPr/>
            <p:nvPr/>
          </p:nvPicPr>
          <p:blipFill>
            <a:blip r:embed="rId8" cstate="print"/>
            <a:stretch>
              <a:fillRect/>
            </a:stretch>
          </p:blipFill>
          <p:spPr>
            <a:xfrm>
              <a:off x="848141" y="3654338"/>
              <a:ext cx="9580860" cy="5046966"/>
            </a:xfrm>
            <a:prstGeom prst="rect">
              <a:avLst/>
            </a:prstGeom>
          </p:spPr>
        </p:pic>
        <p:sp>
          <p:nvSpPr>
            <p:cNvPr id="19" name="object 19"/>
            <p:cNvSpPr/>
            <p:nvPr/>
          </p:nvSpPr>
          <p:spPr>
            <a:xfrm>
              <a:off x="1172739" y="4397771"/>
              <a:ext cx="335280" cy="3863975"/>
            </a:xfrm>
            <a:custGeom>
              <a:avLst/>
              <a:gdLst/>
              <a:ahLst/>
              <a:cxnLst/>
              <a:rect l="l" t="t" r="r" b="b"/>
              <a:pathLst>
                <a:path w="335280" h="3863975">
                  <a:moveTo>
                    <a:pt x="335068" y="0"/>
                  </a:moveTo>
                  <a:lnTo>
                    <a:pt x="0" y="0"/>
                  </a:lnTo>
                  <a:lnTo>
                    <a:pt x="0" y="3863756"/>
                  </a:lnTo>
                  <a:lnTo>
                    <a:pt x="335068" y="3863756"/>
                  </a:lnTo>
                  <a:lnTo>
                    <a:pt x="335068" y="0"/>
                  </a:lnTo>
                  <a:close/>
                </a:path>
              </a:pathLst>
            </a:custGeom>
            <a:solidFill>
              <a:srgbClr val="F3F2F8"/>
            </a:solidFill>
          </p:spPr>
          <p:txBody>
            <a:bodyPr wrap="square" lIns="0" tIns="0" rIns="0" bIns="0" rtlCol="0"/>
            <a:lstStyle/>
            <a:p>
              <a:endParaRPr/>
            </a:p>
          </p:txBody>
        </p:sp>
        <p:pic>
          <p:nvPicPr>
            <p:cNvPr id="20" name="object 20"/>
            <p:cNvPicPr/>
            <p:nvPr/>
          </p:nvPicPr>
          <p:blipFill>
            <a:blip r:embed="rId9" cstate="print"/>
            <a:stretch>
              <a:fillRect/>
            </a:stretch>
          </p:blipFill>
          <p:spPr>
            <a:xfrm>
              <a:off x="1470946" y="4397771"/>
              <a:ext cx="8518278" cy="3869913"/>
            </a:xfrm>
            <a:prstGeom prst="rect">
              <a:avLst/>
            </a:prstGeom>
          </p:spPr>
        </p:pic>
        <p:sp>
          <p:nvSpPr>
            <p:cNvPr id="21" name="object 21"/>
            <p:cNvSpPr/>
            <p:nvPr/>
          </p:nvSpPr>
          <p:spPr>
            <a:xfrm>
              <a:off x="1172739" y="4031290"/>
              <a:ext cx="8816975" cy="367030"/>
            </a:xfrm>
            <a:custGeom>
              <a:avLst/>
              <a:gdLst/>
              <a:ahLst/>
              <a:cxnLst/>
              <a:rect l="l" t="t" r="r" b="b"/>
              <a:pathLst>
                <a:path w="8816975" h="367029">
                  <a:moveTo>
                    <a:pt x="8577707"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366480"/>
                  </a:lnTo>
                  <a:lnTo>
                    <a:pt x="8816485" y="366480"/>
                  </a:lnTo>
                  <a:lnTo>
                    <a:pt x="8816485" y="238778"/>
                  </a:lnTo>
                  <a:lnTo>
                    <a:pt x="8811634" y="190656"/>
                  </a:lnTo>
                  <a:lnTo>
                    <a:pt x="8797720" y="145836"/>
                  </a:lnTo>
                  <a:lnTo>
                    <a:pt x="8775705" y="105276"/>
                  </a:lnTo>
                  <a:lnTo>
                    <a:pt x="8746547" y="69937"/>
                  </a:lnTo>
                  <a:lnTo>
                    <a:pt x="8711209" y="40780"/>
                  </a:lnTo>
                  <a:lnTo>
                    <a:pt x="8670649" y="18764"/>
                  </a:lnTo>
                  <a:lnTo>
                    <a:pt x="8625828" y="4851"/>
                  </a:lnTo>
                  <a:lnTo>
                    <a:pt x="8577707" y="0"/>
                  </a:lnTo>
                  <a:close/>
                </a:path>
              </a:pathLst>
            </a:custGeom>
            <a:solidFill>
              <a:srgbClr val="FFFFFF"/>
            </a:solidFill>
          </p:spPr>
          <p:txBody>
            <a:bodyPr wrap="square" lIns="0" tIns="0" rIns="0" bIns="0" rtlCol="0"/>
            <a:lstStyle/>
            <a:p>
              <a:endParaRPr/>
            </a:p>
          </p:txBody>
        </p:sp>
        <p:pic>
          <p:nvPicPr>
            <p:cNvPr id="22" name="object 22"/>
            <p:cNvPicPr/>
            <p:nvPr/>
          </p:nvPicPr>
          <p:blipFill>
            <a:blip r:embed="rId10" cstate="print"/>
            <a:stretch>
              <a:fillRect/>
            </a:stretch>
          </p:blipFill>
          <p:spPr>
            <a:xfrm>
              <a:off x="1465923" y="4177883"/>
              <a:ext cx="115179" cy="115179"/>
            </a:xfrm>
            <a:prstGeom prst="rect">
              <a:avLst/>
            </a:prstGeom>
          </p:spPr>
        </p:pic>
        <p:pic>
          <p:nvPicPr>
            <p:cNvPr id="23" name="object 23"/>
            <p:cNvPicPr/>
            <p:nvPr/>
          </p:nvPicPr>
          <p:blipFill>
            <a:blip r:embed="rId11" cstate="print"/>
            <a:stretch>
              <a:fillRect/>
            </a:stretch>
          </p:blipFill>
          <p:spPr>
            <a:xfrm>
              <a:off x="1685812" y="4177883"/>
              <a:ext cx="115179" cy="115179"/>
            </a:xfrm>
            <a:prstGeom prst="rect">
              <a:avLst/>
            </a:prstGeom>
          </p:spPr>
        </p:pic>
        <p:pic>
          <p:nvPicPr>
            <p:cNvPr id="24" name="object 24"/>
            <p:cNvPicPr/>
            <p:nvPr/>
          </p:nvPicPr>
          <p:blipFill>
            <a:blip r:embed="rId12" cstate="print"/>
            <a:stretch>
              <a:fillRect/>
            </a:stretch>
          </p:blipFill>
          <p:spPr>
            <a:xfrm>
              <a:off x="1905701" y="4177883"/>
              <a:ext cx="115179" cy="115179"/>
            </a:xfrm>
            <a:prstGeom prst="rect">
              <a:avLst/>
            </a:prstGeom>
          </p:spPr>
        </p:pic>
      </p:grpSp>
      <p:grpSp>
        <p:nvGrpSpPr>
          <p:cNvPr id="25" name="object 25"/>
          <p:cNvGrpSpPr/>
          <p:nvPr/>
        </p:nvGrpSpPr>
        <p:grpSpPr>
          <a:xfrm>
            <a:off x="11654095" y="4041761"/>
            <a:ext cx="4324985" cy="4220210"/>
            <a:chOff x="11654095" y="4041761"/>
            <a:chExt cx="4324985" cy="4220210"/>
          </a:xfrm>
        </p:grpSpPr>
        <p:sp>
          <p:nvSpPr>
            <p:cNvPr id="26" name="object 26"/>
            <p:cNvSpPr/>
            <p:nvPr/>
          </p:nvSpPr>
          <p:spPr>
            <a:xfrm>
              <a:off x="11654095" y="4041761"/>
              <a:ext cx="4324985" cy="367030"/>
            </a:xfrm>
            <a:custGeom>
              <a:avLst/>
              <a:gdLst/>
              <a:ahLst/>
              <a:cxnLst/>
              <a:rect l="l" t="t" r="r" b="b"/>
              <a:pathLst>
                <a:path w="4324984" h="367029">
                  <a:moveTo>
                    <a:pt x="4085697"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366480"/>
                  </a:lnTo>
                  <a:lnTo>
                    <a:pt x="4324475" y="366480"/>
                  </a:lnTo>
                  <a:lnTo>
                    <a:pt x="4324475" y="238778"/>
                  </a:lnTo>
                  <a:lnTo>
                    <a:pt x="4319624" y="190656"/>
                  </a:lnTo>
                  <a:lnTo>
                    <a:pt x="4305710" y="145836"/>
                  </a:lnTo>
                  <a:lnTo>
                    <a:pt x="4283695" y="105276"/>
                  </a:lnTo>
                  <a:lnTo>
                    <a:pt x="4254537" y="69937"/>
                  </a:lnTo>
                  <a:lnTo>
                    <a:pt x="4219199" y="40780"/>
                  </a:lnTo>
                  <a:lnTo>
                    <a:pt x="4178639" y="18764"/>
                  </a:lnTo>
                  <a:lnTo>
                    <a:pt x="4133818" y="4851"/>
                  </a:lnTo>
                  <a:lnTo>
                    <a:pt x="4085697" y="0"/>
                  </a:lnTo>
                  <a:close/>
                </a:path>
              </a:pathLst>
            </a:custGeom>
            <a:solidFill>
              <a:srgbClr val="FFFFFF"/>
            </a:solidFill>
          </p:spPr>
          <p:txBody>
            <a:bodyPr wrap="square" lIns="0" tIns="0" rIns="0" bIns="0" rtlCol="0"/>
            <a:lstStyle/>
            <a:p>
              <a:endParaRPr/>
            </a:p>
          </p:txBody>
        </p:sp>
        <p:pic>
          <p:nvPicPr>
            <p:cNvPr id="27" name="object 27"/>
            <p:cNvPicPr/>
            <p:nvPr/>
          </p:nvPicPr>
          <p:blipFill>
            <a:blip r:embed="rId13" cstate="print"/>
            <a:stretch>
              <a:fillRect/>
            </a:stretch>
          </p:blipFill>
          <p:spPr>
            <a:xfrm>
              <a:off x="11656797" y="4418713"/>
              <a:ext cx="4321784" cy="3842814"/>
            </a:xfrm>
            <a:prstGeom prst="rect">
              <a:avLst/>
            </a:prstGeom>
          </p:spPr>
        </p:pic>
        <p:pic>
          <p:nvPicPr>
            <p:cNvPr id="28" name="object 28"/>
            <p:cNvPicPr/>
            <p:nvPr/>
          </p:nvPicPr>
          <p:blipFill>
            <a:blip r:embed="rId10" cstate="print"/>
            <a:stretch>
              <a:fillRect/>
            </a:stretch>
          </p:blipFill>
          <p:spPr>
            <a:xfrm>
              <a:off x="11957751" y="4177883"/>
              <a:ext cx="115179" cy="115179"/>
            </a:xfrm>
            <a:prstGeom prst="rect">
              <a:avLst/>
            </a:prstGeom>
          </p:spPr>
        </p:pic>
        <p:pic>
          <p:nvPicPr>
            <p:cNvPr id="29" name="object 29"/>
            <p:cNvPicPr/>
            <p:nvPr/>
          </p:nvPicPr>
          <p:blipFill>
            <a:blip r:embed="rId11" cstate="print"/>
            <a:stretch>
              <a:fillRect/>
            </a:stretch>
          </p:blipFill>
          <p:spPr>
            <a:xfrm>
              <a:off x="12177639" y="4177883"/>
              <a:ext cx="115179" cy="115179"/>
            </a:xfrm>
            <a:prstGeom prst="rect">
              <a:avLst/>
            </a:prstGeom>
          </p:spPr>
        </p:pic>
        <p:pic>
          <p:nvPicPr>
            <p:cNvPr id="30" name="object 30"/>
            <p:cNvPicPr/>
            <p:nvPr/>
          </p:nvPicPr>
          <p:blipFill>
            <a:blip r:embed="rId12" cstate="print"/>
            <a:stretch>
              <a:fillRect/>
            </a:stretch>
          </p:blipFill>
          <p:spPr>
            <a:xfrm>
              <a:off x="12397528" y="4177883"/>
              <a:ext cx="115179" cy="115179"/>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20" y="0"/>
            <a:ext cx="18305780" cy="11308715"/>
            <a:chOff x="1798680" y="0"/>
            <a:chExt cx="18305780" cy="11308715"/>
          </a:xfrm>
        </p:grpSpPr>
        <p:pic>
          <p:nvPicPr>
            <p:cNvPr id="3" name="object 3"/>
            <p:cNvPicPr/>
            <p:nvPr/>
          </p:nvPicPr>
          <p:blipFill>
            <a:blip r:embed="rId2" cstate="print"/>
            <a:stretch>
              <a:fillRect/>
            </a:stretch>
          </p:blipFill>
          <p:spPr>
            <a:xfrm>
              <a:off x="4209295" y="0"/>
              <a:ext cx="15894804" cy="11308556"/>
            </a:xfrm>
            <a:prstGeom prst="rect">
              <a:avLst/>
            </a:prstGeom>
          </p:spPr>
        </p:pic>
        <p:pic>
          <p:nvPicPr>
            <p:cNvPr id="4" name="object 4"/>
            <p:cNvPicPr/>
            <p:nvPr/>
          </p:nvPicPr>
          <p:blipFill>
            <a:blip r:embed="rId3" cstate="print"/>
            <a:stretch>
              <a:fillRect/>
            </a:stretch>
          </p:blipFill>
          <p:spPr>
            <a:xfrm>
              <a:off x="11968221" y="6963138"/>
              <a:ext cx="4680485" cy="3884698"/>
            </a:xfrm>
            <a:prstGeom prst="rect">
              <a:avLst/>
            </a:prstGeom>
          </p:spPr>
        </p:pic>
        <p:sp>
          <p:nvSpPr>
            <p:cNvPr id="5" name="object 5"/>
            <p:cNvSpPr/>
            <p:nvPr/>
          </p:nvSpPr>
          <p:spPr>
            <a:xfrm>
              <a:off x="12292819" y="7319148"/>
              <a:ext cx="3926840" cy="367030"/>
            </a:xfrm>
            <a:custGeom>
              <a:avLst/>
              <a:gdLst/>
              <a:ahLst/>
              <a:cxnLst/>
              <a:rect l="l" t="t" r="r" b="b"/>
              <a:pathLst>
                <a:path w="3926840" h="367029">
                  <a:moveTo>
                    <a:pt x="3687803"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366480"/>
                  </a:lnTo>
                  <a:lnTo>
                    <a:pt x="3926582" y="366480"/>
                  </a:lnTo>
                  <a:lnTo>
                    <a:pt x="3926582" y="238778"/>
                  </a:lnTo>
                  <a:lnTo>
                    <a:pt x="3921730" y="190656"/>
                  </a:lnTo>
                  <a:lnTo>
                    <a:pt x="3907817" y="145836"/>
                  </a:lnTo>
                  <a:lnTo>
                    <a:pt x="3885801" y="105276"/>
                  </a:lnTo>
                  <a:lnTo>
                    <a:pt x="3856644" y="69937"/>
                  </a:lnTo>
                  <a:lnTo>
                    <a:pt x="3821305" y="40780"/>
                  </a:lnTo>
                  <a:lnTo>
                    <a:pt x="3780745" y="18764"/>
                  </a:lnTo>
                  <a:lnTo>
                    <a:pt x="3735925" y="4851"/>
                  </a:lnTo>
                  <a:lnTo>
                    <a:pt x="3687803" y="0"/>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12596474" y="7455270"/>
              <a:ext cx="115179" cy="115179"/>
            </a:xfrm>
            <a:prstGeom prst="rect">
              <a:avLst/>
            </a:prstGeom>
          </p:spPr>
        </p:pic>
        <p:pic>
          <p:nvPicPr>
            <p:cNvPr id="7" name="object 7"/>
            <p:cNvPicPr/>
            <p:nvPr/>
          </p:nvPicPr>
          <p:blipFill>
            <a:blip r:embed="rId5" cstate="print"/>
            <a:stretch>
              <a:fillRect/>
            </a:stretch>
          </p:blipFill>
          <p:spPr>
            <a:xfrm>
              <a:off x="12816363" y="7455270"/>
              <a:ext cx="115179" cy="115179"/>
            </a:xfrm>
            <a:prstGeom prst="rect">
              <a:avLst/>
            </a:prstGeom>
          </p:spPr>
        </p:pic>
        <p:pic>
          <p:nvPicPr>
            <p:cNvPr id="8" name="object 8"/>
            <p:cNvPicPr/>
            <p:nvPr/>
          </p:nvPicPr>
          <p:blipFill>
            <a:blip r:embed="rId6" cstate="print"/>
            <a:stretch>
              <a:fillRect/>
            </a:stretch>
          </p:blipFill>
          <p:spPr>
            <a:xfrm>
              <a:off x="13036252" y="7455270"/>
              <a:ext cx="115179" cy="115179"/>
            </a:xfrm>
            <a:prstGeom prst="rect">
              <a:avLst/>
            </a:prstGeom>
          </p:spPr>
        </p:pic>
        <p:pic>
          <p:nvPicPr>
            <p:cNvPr id="9" name="object 9"/>
            <p:cNvPicPr/>
            <p:nvPr/>
          </p:nvPicPr>
          <p:blipFill>
            <a:blip r:embed="rId7" cstate="print"/>
            <a:stretch>
              <a:fillRect/>
            </a:stretch>
          </p:blipFill>
          <p:spPr>
            <a:xfrm>
              <a:off x="11968221" y="2157002"/>
              <a:ext cx="4680485" cy="4994612"/>
            </a:xfrm>
            <a:prstGeom prst="rect">
              <a:avLst/>
            </a:prstGeom>
          </p:spPr>
        </p:pic>
        <p:sp>
          <p:nvSpPr>
            <p:cNvPr id="10" name="object 10"/>
            <p:cNvSpPr/>
            <p:nvPr/>
          </p:nvSpPr>
          <p:spPr>
            <a:xfrm>
              <a:off x="2282655" y="2513016"/>
              <a:ext cx="9549765" cy="7856855"/>
            </a:xfrm>
            <a:custGeom>
              <a:avLst/>
              <a:gdLst/>
              <a:ahLst/>
              <a:cxnLst/>
              <a:rect l="l" t="t" r="r" b="b"/>
              <a:pathLst>
                <a:path w="9549765" h="7856855">
                  <a:moveTo>
                    <a:pt x="9151333" y="0"/>
                  </a:moveTo>
                  <a:lnTo>
                    <a:pt x="398113" y="0"/>
                  </a:lnTo>
                  <a:lnTo>
                    <a:pt x="351683" y="2678"/>
                  </a:lnTo>
                  <a:lnTo>
                    <a:pt x="306827" y="10514"/>
                  </a:lnTo>
                  <a:lnTo>
                    <a:pt x="263843" y="23208"/>
                  </a:lnTo>
                  <a:lnTo>
                    <a:pt x="223030" y="40463"/>
                  </a:lnTo>
                  <a:lnTo>
                    <a:pt x="184686" y="61979"/>
                  </a:lnTo>
                  <a:lnTo>
                    <a:pt x="149111" y="87458"/>
                  </a:lnTo>
                  <a:lnTo>
                    <a:pt x="116602" y="116601"/>
                  </a:lnTo>
                  <a:lnTo>
                    <a:pt x="87459" y="149109"/>
                  </a:lnTo>
                  <a:lnTo>
                    <a:pt x="61979" y="184684"/>
                  </a:lnTo>
                  <a:lnTo>
                    <a:pt x="40463" y="223026"/>
                  </a:lnTo>
                  <a:lnTo>
                    <a:pt x="23208" y="263838"/>
                  </a:lnTo>
                  <a:lnTo>
                    <a:pt x="10514" y="306821"/>
                  </a:lnTo>
                  <a:lnTo>
                    <a:pt x="2678" y="351675"/>
                  </a:lnTo>
                  <a:lnTo>
                    <a:pt x="0" y="398103"/>
                  </a:lnTo>
                  <a:lnTo>
                    <a:pt x="0" y="7458275"/>
                  </a:lnTo>
                  <a:lnTo>
                    <a:pt x="2678" y="7504705"/>
                  </a:lnTo>
                  <a:lnTo>
                    <a:pt x="10514" y="7549561"/>
                  </a:lnTo>
                  <a:lnTo>
                    <a:pt x="23208" y="7592545"/>
                  </a:lnTo>
                  <a:lnTo>
                    <a:pt x="40463" y="7633358"/>
                  </a:lnTo>
                  <a:lnTo>
                    <a:pt x="61979" y="7671702"/>
                  </a:lnTo>
                  <a:lnTo>
                    <a:pt x="87459" y="7707277"/>
                  </a:lnTo>
                  <a:lnTo>
                    <a:pt x="116602" y="7739786"/>
                  </a:lnTo>
                  <a:lnTo>
                    <a:pt x="149111" y="7768929"/>
                  </a:lnTo>
                  <a:lnTo>
                    <a:pt x="184686" y="7794409"/>
                  </a:lnTo>
                  <a:lnTo>
                    <a:pt x="223030" y="7815925"/>
                  </a:lnTo>
                  <a:lnTo>
                    <a:pt x="263843" y="7833180"/>
                  </a:lnTo>
                  <a:lnTo>
                    <a:pt x="306827" y="7845874"/>
                  </a:lnTo>
                  <a:lnTo>
                    <a:pt x="351683" y="7853710"/>
                  </a:lnTo>
                  <a:lnTo>
                    <a:pt x="398113" y="7856389"/>
                  </a:lnTo>
                  <a:lnTo>
                    <a:pt x="9151333" y="7856389"/>
                  </a:lnTo>
                  <a:lnTo>
                    <a:pt x="9197761" y="7853710"/>
                  </a:lnTo>
                  <a:lnTo>
                    <a:pt x="9242616" y="7845874"/>
                  </a:lnTo>
                  <a:lnTo>
                    <a:pt x="9285599" y="7833180"/>
                  </a:lnTo>
                  <a:lnTo>
                    <a:pt x="9326412" y="7815925"/>
                  </a:lnTo>
                  <a:lnTo>
                    <a:pt x="9364755" y="7794409"/>
                  </a:lnTo>
                  <a:lnTo>
                    <a:pt x="9400331" y="7768929"/>
                  </a:lnTo>
                  <a:lnTo>
                    <a:pt x="9432841" y="7739786"/>
                  </a:lnTo>
                  <a:lnTo>
                    <a:pt x="9461985" y="7707277"/>
                  </a:lnTo>
                  <a:lnTo>
                    <a:pt x="9487464" y="7671702"/>
                  </a:lnTo>
                  <a:lnTo>
                    <a:pt x="9508981" y="7633358"/>
                  </a:lnTo>
                  <a:lnTo>
                    <a:pt x="9526237" y="7592545"/>
                  </a:lnTo>
                  <a:lnTo>
                    <a:pt x="9538932" y="7549561"/>
                  </a:lnTo>
                  <a:lnTo>
                    <a:pt x="9546768" y="7504705"/>
                  </a:lnTo>
                  <a:lnTo>
                    <a:pt x="9549447" y="7458275"/>
                  </a:lnTo>
                  <a:lnTo>
                    <a:pt x="9549447" y="398103"/>
                  </a:lnTo>
                  <a:lnTo>
                    <a:pt x="9546768" y="351675"/>
                  </a:lnTo>
                  <a:lnTo>
                    <a:pt x="9538932" y="306821"/>
                  </a:lnTo>
                  <a:lnTo>
                    <a:pt x="9526237" y="263838"/>
                  </a:lnTo>
                  <a:lnTo>
                    <a:pt x="9508981" y="223026"/>
                  </a:lnTo>
                  <a:lnTo>
                    <a:pt x="9487464" y="184684"/>
                  </a:lnTo>
                  <a:lnTo>
                    <a:pt x="9461985" y="149109"/>
                  </a:lnTo>
                  <a:lnTo>
                    <a:pt x="9432841" y="116601"/>
                  </a:lnTo>
                  <a:lnTo>
                    <a:pt x="9400331" y="87458"/>
                  </a:lnTo>
                  <a:lnTo>
                    <a:pt x="9364755" y="61979"/>
                  </a:lnTo>
                  <a:lnTo>
                    <a:pt x="9326412" y="40463"/>
                  </a:lnTo>
                  <a:lnTo>
                    <a:pt x="9285599" y="23208"/>
                  </a:lnTo>
                  <a:lnTo>
                    <a:pt x="9242616" y="10514"/>
                  </a:lnTo>
                  <a:lnTo>
                    <a:pt x="9197761" y="2678"/>
                  </a:lnTo>
                  <a:lnTo>
                    <a:pt x="9151333" y="0"/>
                  </a:lnTo>
                  <a:close/>
                </a:path>
              </a:pathLst>
            </a:custGeom>
            <a:solidFill>
              <a:srgbClr val="0095B9">
                <a:alpha val="9999"/>
              </a:srgbClr>
            </a:solidFill>
          </p:spPr>
          <p:txBody>
            <a:bodyPr wrap="square" lIns="0" tIns="0" rIns="0" bIns="0" rtlCol="0"/>
            <a:lstStyle/>
            <a:p>
              <a:endParaRPr/>
            </a:p>
          </p:txBody>
        </p:sp>
        <p:pic>
          <p:nvPicPr>
            <p:cNvPr id="11" name="object 11"/>
            <p:cNvPicPr/>
            <p:nvPr/>
          </p:nvPicPr>
          <p:blipFill>
            <a:blip r:embed="rId8" cstate="print"/>
            <a:stretch>
              <a:fillRect/>
            </a:stretch>
          </p:blipFill>
          <p:spPr>
            <a:xfrm>
              <a:off x="17571791" y="853973"/>
              <a:ext cx="1538565" cy="695755"/>
            </a:xfrm>
            <a:prstGeom prst="rect">
              <a:avLst/>
            </a:prstGeom>
          </p:spPr>
        </p:pic>
        <p:sp>
          <p:nvSpPr>
            <p:cNvPr id="12" name="object 12"/>
            <p:cNvSpPr/>
            <p:nvPr/>
          </p:nvSpPr>
          <p:spPr>
            <a:xfrm>
              <a:off x="1798680" y="232137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grpSp>
      <p:sp>
        <p:nvSpPr>
          <p:cNvPr id="13" name="object 13"/>
          <p:cNvSpPr/>
          <p:nvPr/>
        </p:nvSpPr>
        <p:spPr>
          <a:xfrm>
            <a:off x="437816" y="739081"/>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14" name="object 14"/>
          <p:cNvSpPr txBox="1">
            <a:spLocks noGrp="1"/>
          </p:cNvSpPr>
          <p:nvPr>
            <p:ph type="title"/>
          </p:nvPr>
        </p:nvSpPr>
        <p:spPr>
          <a:xfrm>
            <a:off x="2437036" y="599730"/>
            <a:ext cx="9578975" cy="1451610"/>
          </a:xfrm>
          <a:prstGeom prst="rect">
            <a:avLst/>
          </a:prstGeom>
        </p:spPr>
        <p:txBody>
          <a:bodyPr vert="horz" wrap="square" lIns="0" tIns="12065" rIns="0" bIns="0" rtlCol="0">
            <a:spAutoFit/>
          </a:bodyPr>
          <a:lstStyle/>
          <a:p>
            <a:pPr marL="12700" marR="5080">
              <a:lnSpc>
                <a:spcPct val="100600"/>
              </a:lnSpc>
              <a:spcBef>
                <a:spcPts val="95"/>
              </a:spcBef>
            </a:pPr>
            <a:r>
              <a:rPr lang="en-US" dirty="0"/>
              <a:t>Access to Internet Banking service via </a:t>
            </a:r>
            <a:r>
              <a:rPr lang="en-US" dirty="0" err="1"/>
              <a:t>Kobil</a:t>
            </a:r>
            <a:r>
              <a:rPr lang="en-US" dirty="0"/>
              <a:t> OTP (physical token)</a:t>
            </a:r>
            <a:endParaRPr spc="110" dirty="0"/>
          </a:p>
        </p:txBody>
      </p:sp>
      <p:sp>
        <p:nvSpPr>
          <p:cNvPr id="15" name="object 15"/>
          <p:cNvSpPr txBox="1"/>
          <p:nvPr/>
        </p:nvSpPr>
        <p:spPr>
          <a:xfrm>
            <a:off x="2659088" y="3524352"/>
            <a:ext cx="8653780" cy="6343403"/>
          </a:xfrm>
          <a:prstGeom prst="rect">
            <a:avLst/>
          </a:prstGeom>
        </p:spPr>
        <p:txBody>
          <a:bodyPr vert="horz" wrap="square" lIns="0" tIns="13335" rIns="0" bIns="0" rtlCol="0">
            <a:spAutoFit/>
          </a:bodyPr>
          <a:lstStyle/>
          <a:p>
            <a:pPr marL="12700">
              <a:lnSpc>
                <a:spcPct val="100000"/>
              </a:lnSpc>
              <a:spcBef>
                <a:spcPts val="105"/>
              </a:spcBef>
            </a:pPr>
            <a:r>
              <a:rPr lang="en-US" sz="2550" b="1" spc="170" dirty="0" smtClean="0">
                <a:solidFill>
                  <a:srgbClr val="0057C2"/>
                </a:solidFill>
                <a:latin typeface="Microsoft Sans Serif"/>
                <a:cs typeface="Microsoft Sans Serif"/>
              </a:rPr>
              <a:t>Access via </a:t>
            </a:r>
            <a:r>
              <a:rPr lang="en-US" sz="2550" b="1" spc="170" dirty="0" err="1" smtClean="0">
                <a:solidFill>
                  <a:srgbClr val="0057C2"/>
                </a:solidFill>
                <a:latin typeface="Microsoft Sans Serif"/>
                <a:cs typeface="Microsoft Sans Serif"/>
              </a:rPr>
              <a:t>Kobil</a:t>
            </a:r>
            <a:r>
              <a:rPr lang="en-US" sz="2550" b="1" spc="170" dirty="0" smtClean="0">
                <a:solidFill>
                  <a:srgbClr val="0057C2"/>
                </a:solidFill>
                <a:latin typeface="Microsoft Sans Serif"/>
                <a:cs typeface="Microsoft Sans Serif"/>
              </a:rPr>
              <a:t> OTP (physical token</a:t>
            </a:r>
            <a:r>
              <a:rPr lang="en-US" sz="2550" b="1" spc="170" dirty="0" smtClean="0">
                <a:solidFill>
                  <a:srgbClr val="0057C2"/>
                </a:solidFill>
                <a:latin typeface="Microsoft Sans Serif"/>
                <a:cs typeface="Microsoft Sans Serif"/>
              </a:rPr>
              <a:t>):</a:t>
            </a:r>
          </a:p>
          <a:p>
            <a:pPr marL="12700">
              <a:lnSpc>
                <a:spcPct val="100000"/>
              </a:lnSpc>
              <a:spcBef>
                <a:spcPts val="105"/>
              </a:spcBef>
            </a:pPr>
            <a:endParaRPr lang="en-US" sz="2550" b="1" spc="170" dirty="0" smtClean="0">
              <a:solidFill>
                <a:srgbClr val="0057C2"/>
              </a:solidFill>
              <a:latin typeface="Microsoft Sans Serif"/>
              <a:cs typeface="Microsoft Sans Serif"/>
            </a:endParaRPr>
          </a:p>
          <a:p>
            <a:pPr marL="12700">
              <a:lnSpc>
                <a:spcPct val="100000"/>
              </a:lnSpc>
              <a:spcBef>
                <a:spcPts val="105"/>
              </a:spcBef>
            </a:pPr>
            <a:r>
              <a:rPr lang="en-US" sz="2550" spc="170" dirty="0" smtClean="0">
                <a:solidFill>
                  <a:srgbClr val="0057C2"/>
                </a:solidFill>
                <a:latin typeface="Microsoft Sans Serif"/>
                <a:cs typeface="Microsoft Sans Serif"/>
              </a:rPr>
              <a:t>Click on the “Forgot Password” option, then in the opened window, enter your Username and reset your password. A link will be sent to the email address registered with the bank (the email provided in the Internet Banking application). Use this link to reset your password</a:t>
            </a:r>
            <a:r>
              <a:rPr lang="en-US" sz="2550" spc="170" dirty="0" smtClean="0">
                <a:solidFill>
                  <a:srgbClr val="0057C2"/>
                </a:solidFill>
                <a:latin typeface="Microsoft Sans Serif"/>
                <a:cs typeface="Microsoft Sans Serif"/>
              </a:rPr>
              <a:t>. The </a:t>
            </a:r>
            <a:r>
              <a:rPr lang="en-US" sz="2550" spc="170" dirty="0" smtClean="0">
                <a:solidFill>
                  <a:srgbClr val="0057C2"/>
                </a:solidFill>
                <a:latin typeface="Microsoft Sans Serif"/>
                <a:cs typeface="Microsoft Sans Serif"/>
              </a:rPr>
              <a:t>password must be at least 12 characters long and include uppercase and lowercase letters, numbers, and special characters (such as *, &amp;, #, +, -, etc</a:t>
            </a:r>
            <a:r>
              <a:rPr lang="en-US" sz="2550" spc="170" dirty="0" smtClean="0">
                <a:solidFill>
                  <a:srgbClr val="0057C2"/>
                </a:solidFill>
                <a:latin typeface="Microsoft Sans Serif"/>
                <a:cs typeface="Microsoft Sans Serif"/>
              </a:rPr>
              <a:t>.).</a:t>
            </a:r>
          </a:p>
          <a:p>
            <a:pPr marL="12700">
              <a:lnSpc>
                <a:spcPct val="100000"/>
              </a:lnSpc>
              <a:spcBef>
                <a:spcPts val="105"/>
              </a:spcBef>
            </a:pPr>
            <a:endParaRPr lang="en-US" sz="2550" spc="170" dirty="0" smtClean="0">
              <a:solidFill>
                <a:srgbClr val="0057C2"/>
              </a:solidFill>
              <a:latin typeface="Microsoft Sans Serif"/>
              <a:cs typeface="Microsoft Sans Serif"/>
            </a:endParaRPr>
          </a:p>
          <a:p>
            <a:pPr marL="12700">
              <a:lnSpc>
                <a:spcPct val="100000"/>
              </a:lnSpc>
              <a:spcBef>
                <a:spcPts val="105"/>
              </a:spcBef>
            </a:pPr>
            <a:r>
              <a:rPr lang="en-US" sz="2550" spc="170" dirty="0" smtClean="0">
                <a:solidFill>
                  <a:srgbClr val="0057C2"/>
                </a:solidFill>
                <a:latin typeface="Microsoft Sans Serif"/>
                <a:cs typeface="Microsoft Sans Serif"/>
              </a:rPr>
              <a:t>After resetting your password, return to the main page of the Internet Banking service, enter your Username and the newly set password, then enter the OTP code (8 digits) in the OTP field.</a:t>
            </a:r>
            <a:endParaRPr sz="2550" dirty="0">
              <a:latin typeface="Microsoft Sans Serif"/>
              <a:cs typeface="Microsoft Sans Serif"/>
            </a:endParaRPr>
          </a:p>
        </p:txBody>
      </p:sp>
      <p:pic>
        <p:nvPicPr>
          <p:cNvPr id="16" name="object 16"/>
          <p:cNvPicPr/>
          <p:nvPr/>
        </p:nvPicPr>
        <p:blipFill>
          <a:blip r:embed="rId9" cstate="print"/>
          <a:stretch>
            <a:fillRect/>
          </a:stretch>
        </p:blipFill>
        <p:spPr>
          <a:xfrm>
            <a:off x="12287783" y="7692980"/>
            <a:ext cx="3939370" cy="2715079"/>
          </a:xfrm>
          <a:prstGeom prst="rect">
            <a:avLst/>
          </a:prstGeom>
        </p:spPr>
      </p:pic>
      <p:grpSp>
        <p:nvGrpSpPr>
          <p:cNvPr id="17" name="object 17"/>
          <p:cNvGrpSpPr/>
          <p:nvPr/>
        </p:nvGrpSpPr>
        <p:grpSpPr>
          <a:xfrm>
            <a:off x="12288212" y="2513012"/>
            <a:ext cx="3931920" cy="4196715"/>
            <a:chOff x="12288212" y="2513012"/>
            <a:chExt cx="3931920" cy="4196715"/>
          </a:xfrm>
        </p:grpSpPr>
        <p:pic>
          <p:nvPicPr>
            <p:cNvPr id="18" name="object 18"/>
            <p:cNvPicPr/>
            <p:nvPr/>
          </p:nvPicPr>
          <p:blipFill>
            <a:blip r:embed="rId10" cstate="print"/>
            <a:stretch>
              <a:fillRect/>
            </a:stretch>
          </p:blipFill>
          <p:spPr>
            <a:xfrm>
              <a:off x="12288212" y="2879493"/>
              <a:ext cx="3931825" cy="3830030"/>
            </a:xfrm>
            <a:prstGeom prst="rect">
              <a:avLst/>
            </a:prstGeom>
          </p:spPr>
        </p:pic>
        <p:sp>
          <p:nvSpPr>
            <p:cNvPr id="19" name="object 19"/>
            <p:cNvSpPr/>
            <p:nvPr/>
          </p:nvSpPr>
          <p:spPr>
            <a:xfrm>
              <a:off x="12292819" y="2513012"/>
              <a:ext cx="3926840" cy="367030"/>
            </a:xfrm>
            <a:custGeom>
              <a:avLst/>
              <a:gdLst/>
              <a:ahLst/>
              <a:cxnLst/>
              <a:rect l="l" t="t" r="r" b="b"/>
              <a:pathLst>
                <a:path w="3926840" h="367030">
                  <a:moveTo>
                    <a:pt x="3687803"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366480"/>
                  </a:lnTo>
                  <a:lnTo>
                    <a:pt x="3926582" y="366480"/>
                  </a:lnTo>
                  <a:lnTo>
                    <a:pt x="3926582" y="238778"/>
                  </a:lnTo>
                  <a:lnTo>
                    <a:pt x="3921730" y="190656"/>
                  </a:lnTo>
                  <a:lnTo>
                    <a:pt x="3907817" y="145836"/>
                  </a:lnTo>
                  <a:lnTo>
                    <a:pt x="3885801" y="105276"/>
                  </a:lnTo>
                  <a:lnTo>
                    <a:pt x="3856644" y="69937"/>
                  </a:lnTo>
                  <a:lnTo>
                    <a:pt x="3821305" y="40780"/>
                  </a:lnTo>
                  <a:lnTo>
                    <a:pt x="3780745" y="18764"/>
                  </a:lnTo>
                  <a:lnTo>
                    <a:pt x="3735925" y="4851"/>
                  </a:lnTo>
                  <a:lnTo>
                    <a:pt x="3687803" y="0"/>
                  </a:lnTo>
                  <a:close/>
                </a:path>
              </a:pathLst>
            </a:custGeom>
            <a:solidFill>
              <a:srgbClr val="FFFFFF"/>
            </a:solidFill>
          </p:spPr>
          <p:txBody>
            <a:bodyPr wrap="square" lIns="0" tIns="0" rIns="0" bIns="0" rtlCol="0"/>
            <a:lstStyle/>
            <a:p>
              <a:endParaRPr/>
            </a:p>
          </p:txBody>
        </p:sp>
        <p:pic>
          <p:nvPicPr>
            <p:cNvPr id="20" name="object 20"/>
            <p:cNvPicPr/>
            <p:nvPr/>
          </p:nvPicPr>
          <p:blipFill>
            <a:blip r:embed="rId4" cstate="print"/>
            <a:stretch>
              <a:fillRect/>
            </a:stretch>
          </p:blipFill>
          <p:spPr>
            <a:xfrm>
              <a:off x="12596474" y="2649134"/>
              <a:ext cx="115179" cy="115179"/>
            </a:xfrm>
            <a:prstGeom prst="rect">
              <a:avLst/>
            </a:prstGeom>
          </p:spPr>
        </p:pic>
        <p:pic>
          <p:nvPicPr>
            <p:cNvPr id="21" name="object 21"/>
            <p:cNvPicPr/>
            <p:nvPr/>
          </p:nvPicPr>
          <p:blipFill>
            <a:blip r:embed="rId5" cstate="print"/>
            <a:stretch>
              <a:fillRect/>
            </a:stretch>
          </p:blipFill>
          <p:spPr>
            <a:xfrm>
              <a:off x="12816363" y="2649134"/>
              <a:ext cx="115179" cy="115179"/>
            </a:xfrm>
            <a:prstGeom prst="rect">
              <a:avLst/>
            </a:prstGeom>
          </p:spPr>
        </p:pic>
        <p:pic>
          <p:nvPicPr>
            <p:cNvPr id="22" name="object 22"/>
            <p:cNvPicPr/>
            <p:nvPr/>
          </p:nvPicPr>
          <p:blipFill>
            <a:blip r:embed="rId6" cstate="print"/>
            <a:stretch>
              <a:fillRect/>
            </a:stretch>
          </p:blipFill>
          <p:spPr>
            <a:xfrm>
              <a:off x="13036252" y="2649134"/>
              <a:ext cx="115179" cy="115179"/>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298555"/>
            <a:chOff x="0" y="0"/>
            <a:chExt cx="20104100" cy="11298555"/>
          </a:xfrm>
        </p:grpSpPr>
        <p:sp>
          <p:nvSpPr>
            <p:cNvPr id="3" name="object 3"/>
            <p:cNvSpPr/>
            <p:nvPr/>
          </p:nvSpPr>
          <p:spPr>
            <a:xfrm>
              <a:off x="0" y="0"/>
              <a:ext cx="0" cy="11298555"/>
            </a:xfrm>
            <a:custGeom>
              <a:avLst/>
              <a:gdLst/>
              <a:ahLst/>
              <a:cxnLst/>
              <a:rect l="l" t="t" r="r" b="b"/>
              <a:pathLst>
                <a:path h="11298555">
                  <a:moveTo>
                    <a:pt x="0" y="11298085"/>
                  </a:moveTo>
                  <a:lnTo>
                    <a:pt x="0" y="0"/>
                  </a:lnTo>
                  <a:lnTo>
                    <a:pt x="0" y="11298085"/>
                  </a:lnTo>
                  <a:close/>
                </a:path>
              </a:pathLst>
            </a:custGeom>
            <a:solidFill>
              <a:srgbClr val="F2F2F2"/>
            </a:solidFill>
          </p:spPr>
          <p:txBody>
            <a:bodyPr wrap="square" lIns="0" tIns="0" rIns="0" bIns="0" rtlCol="0"/>
            <a:lstStyle/>
            <a:p>
              <a:endParaRPr/>
            </a:p>
          </p:txBody>
        </p:sp>
        <p:sp>
          <p:nvSpPr>
            <p:cNvPr id="4" name="object 4"/>
            <p:cNvSpPr/>
            <p:nvPr/>
          </p:nvSpPr>
          <p:spPr>
            <a:xfrm>
              <a:off x="0" y="0"/>
              <a:ext cx="20104100" cy="11282680"/>
            </a:xfrm>
            <a:custGeom>
              <a:avLst/>
              <a:gdLst/>
              <a:ahLst/>
              <a:cxnLst/>
              <a:rect l="l" t="t" r="r" b="b"/>
              <a:pathLst>
                <a:path w="20104100" h="11282680">
                  <a:moveTo>
                    <a:pt x="20104099" y="0"/>
                  </a:moveTo>
                  <a:lnTo>
                    <a:pt x="0" y="0"/>
                  </a:lnTo>
                  <a:lnTo>
                    <a:pt x="0" y="11282630"/>
                  </a:lnTo>
                  <a:lnTo>
                    <a:pt x="20104099" y="11282630"/>
                  </a:lnTo>
                  <a:lnTo>
                    <a:pt x="20104099"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20104099" cy="11298085"/>
            </a:xfrm>
            <a:prstGeom prst="rect">
              <a:avLst/>
            </a:prstGeom>
          </p:spPr>
        </p:pic>
        <p:pic>
          <p:nvPicPr>
            <p:cNvPr id="6" name="object 6"/>
            <p:cNvPicPr/>
            <p:nvPr/>
          </p:nvPicPr>
          <p:blipFill>
            <a:blip r:embed="rId3" cstate="print"/>
            <a:stretch>
              <a:fillRect/>
            </a:stretch>
          </p:blipFill>
          <p:spPr>
            <a:xfrm>
              <a:off x="17571791" y="843502"/>
              <a:ext cx="1538565" cy="695755"/>
            </a:xfrm>
            <a:prstGeom prst="rect">
              <a:avLst/>
            </a:prstGeom>
          </p:spPr>
        </p:pic>
        <p:sp>
          <p:nvSpPr>
            <p:cNvPr id="7" name="object 7"/>
            <p:cNvSpPr/>
            <p:nvPr/>
          </p:nvSpPr>
          <p:spPr>
            <a:xfrm>
              <a:off x="1798680" y="2216670"/>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sp>
          <p:nvSpPr>
            <p:cNvPr id="8" name="object 8"/>
            <p:cNvSpPr/>
            <p:nvPr/>
          </p:nvSpPr>
          <p:spPr>
            <a:xfrm>
              <a:off x="406403" y="571546"/>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9" name="object 9"/>
          <p:cNvSpPr txBox="1">
            <a:spLocks noGrp="1"/>
          </p:cNvSpPr>
          <p:nvPr>
            <p:ph type="title"/>
          </p:nvPr>
        </p:nvSpPr>
        <p:spPr>
          <a:xfrm>
            <a:off x="2158884" y="474386"/>
            <a:ext cx="13484247" cy="1409810"/>
          </a:xfrm>
          <a:prstGeom prst="rect">
            <a:avLst/>
          </a:prstGeom>
        </p:spPr>
        <p:txBody>
          <a:bodyPr vert="horz" wrap="square" lIns="0" tIns="12065" rIns="0" bIns="0" rtlCol="0">
            <a:spAutoFit/>
          </a:bodyPr>
          <a:lstStyle/>
          <a:p>
            <a:pPr marL="290830" marR="5080">
              <a:lnSpc>
                <a:spcPct val="100600"/>
              </a:lnSpc>
              <a:spcBef>
                <a:spcPts val="95"/>
              </a:spcBef>
            </a:pPr>
            <a:r>
              <a:rPr lang="en-US" dirty="0"/>
              <a:t>Access to Internet Banking service via </a:t>
            </a:r>
            <a:r>
              <a:rPr lang="en-US" dirty="0" err="1"/>
              <a:t>Kobil</a:t>
            </a:r>
            <a:r>
              <a:rPr lang="en-US" dirty="0"/>
              <a:t> OTP (virtual token)</a:t>
            </a:r>
            <a:endParaRPr spc="120" dirty="0"/>
          </a:p>
        </p:txBody>
      </p:sp>
      <p:grpSp>
        <p:nvGrpSpPr>
          <p:cNvPr id="10" name="object 10"/>
          <p:cNvGrpSpPr/>
          <p:nvPr/>
        </p:nvGrpSpPr>
        <p:grpSpPr>
          <a:xfrm>
            <a:off x="2177944" y="5078379"/>
            <a:ext cx="15382240" cy="5654675"/>
            <a:chOff x="2177944" y="5078379"/>
            <a:chExt cx="15382240" cy="5654675"/>
          </a:xfrm>
        </p:grpSpPr>
        <p:pic>
          <p:nvPicPr>
            <p:cNvPr id="11" name="object 11"/>
            <p:cNvPicPr/>
            <p:nvPr/>
          </p:nvPicPr>
          <p:blipFill>
            <a:blip r:embed="rId4" cstate="print"/>
            <a:stretch>
              <a:fillRect/>
            </a:stretch>
          </p:blipFill>
          <p:spPr>
            <a:xfrm>
              <a:off x="2177944" y="5078379"/>
              <a:ext cx="7549508" cy="5654278"/>
            </a:xfrm>
            <a:prstGeom prst="rect">
              <a:avLst/>
            </a:prstGeom>
          </p:spPr>
        </p:pic>
        <p:pic>
          <p:nvPicPr>
            <p:cNvPr id="12" name="object 12"/>
            <p:cNvPicPr/>
            <p:nvPr/>
          </p:nvPicPr>
          <p:blipFill>
            <a:blip r:embed="rId5" cstate="print"/>
            <a:stretch>
              <a:fillRect/>
            </a:stretch>
          </p:blipFill>
          <p:spPr>
            <a:xfrm>
              <a:off x="10209113" y="5078379"/>
              <a:ext cx="7350561" cy="5654278"/>
            </a:xfrm>
            <a:prstGeom prst="rect">
              <a:avLst/>
            </a:prstGeom>
          </p:spPr>
        </p:pic>
        <p:sp>
          <p:nvSpPr>
            <p:cNvPr id="13" name="object 13"/>
            <p:cNvSpPr/>
            <p:nvPr/>
          </p:nvSpPr>
          <p:spPr>
            <a:xfrm>
              <a:off x="2520806" y="5399118"/>
              <a:ext cx="6754495" cy="417830"/>
            </a:xfrm>
            <a:custGeom>
              <a:avLst/>
              <a:gdLst/>
              <a:ahLst/>
              <a:cxnLst/>
              <a:rect l="l" t="t" r="r" b="b"/>
              <a:pathLst>
                <a:path w="6754495" h="417829">
                  <a:moveTo>
                    <a:pt x="6515571" y="0"/>
                  </a:moveTo>
                  <a:lnTo>
                    <a:pt x="238778" y="0"/>
                  </a:lnTo>
                  <a:lnTo>
                    <a:pt x="190653" y="4851"/>
                  </a:lnTo>
                  <a:lnTo>
                    <a:pt x="145831" y="18764"/>
                  </a:lnTo>
                  <a:lnTo>
                    <a:pt x="105271" y="40780"/>
                  </a:lnTo>
                  <a:lnTo>
                    <a:pt x="69933" y="69937"/>
                  </a:lnTo>
                  <a:lnTo>
                    <a:pt x="40777" y="105276"/>
                  </a:lnTo>
                  <a:lnTo>
                    <a:pt x="18763" y="145836"/>
                  </a:lnTo>
                  <a:lnTo>
                    <a:pt x="4850" y="190656"/>
                  </a:lnTo>
                  <a:lnTo>
                    <a:pt x="0" y="238778"/>
                  </a:lnTo>
                  <a:lnTo>
                    <a:pt x="0" y="417442"/>
                  </a:lnTo>
                  <a:lnTo>
                    <a:pt x="6754349" y="417442"/>
                  </a:lnTo>
                  <a:lnTo>
                    <a:pt x="6754349" y="238778"/>
                  </a:lnTo>
                  <a:lnTo>
                    <a:pt x="6749498" y="190656"/>
                  </a:lnTo>
                  <a:lnTo>
                    <a:pt x="6735584" y="145836"/>
                  </a:lnTo>
                  <a:lnTo>
                    <a:pt x="6713568" y="105276"/>
                  </a:lnTo>
                  <a:lnTo>
                    <a:pt x="6684411" y="69937"/>
                  </a:lnTo>
                  <a:lnTo>
                    <a:pt x="6649072" y="40780"/>
                  </a:lnTo>
                  <a:lnTo>
                    <a:pt x="6608513" y="18764"/>
                  </a:lnTo>
                  <a:lnTo>
                    <a:pt x="6563692" y="4851"/>
                  </a:lnTo>
                  <a:lnTo>
                    <a:pt x="6515571" y="0"/>
                  </a:lnTo>
                  <a:close/>
                </a:path>
              </a:pathLst>
            </a:custGeom>
            <a:solidFill>
              <a:srgbClr val="FFFFFF"/>
            </a:solidFill>
          </p:spPr>
          <p:txBody>
            <a:bodyPr wrap="square" lIns="0" tIns="0" rIns="0" bIns="0" rtlCol="0"/>
            <a:lstStyle/>
            <a:p>
              <a:endParaRPr/>
            </a:p>
          </p:txBody>
        </p:sp>
        <p:pic>
          <p:nvPicPr>
            <p:cNvPr id="14" name="object 14"/>
            <p:cNvPicPr/>
            <p:nvPr/>
          </p:nvPicPr>
          <p:blipFill>
            <a:blip r:embed="rId6" cstate="print"/>
            <a:stretch>
              <a:fillRect/>
            </a:stretch>
          </p:blipFill>
          <p:spPr>
            <a:xfrm>
              <a:off x="2854751" y="5566092"/>
              <a:ext cx="131200" cy="131200"/>
            </a:xfrm>
            <a:prstGeom prst="rect">
              <a:avLst/>
            </a:prstGeom>
          </p:spPr>
        </p:pic>
        <p:pic>
          <p:nvPicPr>
            <p:cNvPr id="15" name="object 15"/>
            <p:cNvPicPr/>
            <p:nvPr/>
          </p:nvPicPr>
          <p:blipFill>
            <a:blip r:embed="rId7" cstate="print"/>
            <a:stretch>
              <a:fillRect/>
            </a:stretch>
          </p:blipFill>
          <p:spPr>
            <a:xfrm>
              <a:off x="3105218" y="5566092"/>
              <a:ext cx="131200" cy="131200"/>
            </a:xfrm>
            <a:prstGeom prst="rect">
              <a:avLst/>
            </a:prstGeom>
          </p:spPr>
        </p:pic>
        <p:pic>
          <p:nvPicPr>
            <p:cNvPr id="16" name="object 16"/>
            <p:cNvPicPr/>
            <p:nvPr/>
          </p:nvPicPr>
          <p:blipFill>
            <a:blip r:embed="rId8" cstate="print"/>
            <a:stretch>
              <a:fillRect/>
            </a:stretch>
          </p:blipFill>
          <p:spPr>
            <a:xfrm>
              <a:off x="3355684" y="5566092"/>
              <a:ext cx="131200" cy="131200"/>
            </a:xfrm>
            <a:prstGeom prst="rect">
              <a:avLst/>
            </a:prstGeom>
          </p:spPr>
        </p:pic>
        <p:pic>
          <p:nvPicPr>
            <p:cNvPr id="17" name="object 17"/>
            <p:cNvPicPr/>
            <p:nvPr/>
          </p:nvPicPr>
          <p:blipFill>
            <a:blip r:embed="rId9" cstate="print"/>
            <a:stretch>
              <a:fillRect/>
            </a:stretch>
          </p:blipFill>
          <p:spPr>
            <a:xfrm>
              <a:off x="2516164" y="5785542"/>
              <a:ext cx="6758987" cy="4499147"/>
            </a:xfrm>
            <a:prstGeom prst="rect">
              <a:avLst/>
            </a:prstGeom>
          </p:spPr>
        </p:pic>
        <p:pic>
          <p:nvPicPr>
            <p:cNvPr id="18" name="object 18"/>
            <p:cNvPicPr/>
            <p:nvPr/>
          </p:nvPicPr>
          <p:blipFill>
            <a:blip r:embed="rId10" cstate="print"/>
            <a:stretch>
              <a:fillRect/>
            </a:stretch>
          </p:blipFill>
          <p:spPr>
            <a:xfrm>
              <a:off x="10472382" y="5414153"/>
              <a:ext cx="6638706" cy="4867482"/>
            </a:xfrm>
            <a:prstGeom prst="rect">
              <a:avLst/>
            </a:prstGeom>
          </p:spPr>
        </p:pic>
      </p:grpSp>
      <p:sp>
        <p:nvSpPr>
          <p:cNvPr id="19" name="object 19"/>
          <p:cNvSpPr txBox="1"/>
          <p:nvPr/>
        </p:nvSpPr>
        <p:spPr>
          <a:xfrm>
            <a:off x="2495516" y="2884032"/>
            <a:ext cx="8775734" cy="1773819"/>
          </a:xfrm>
          <a:prstGeom prst="rect">
            <a:avLst/>
          </a:prstGeom>
        </p:spPr>
        <p:txBody>
          <a:bodyPr vert="horz" wrap="square" lIns="0" tIns="12065" rIns="0" bIns="0" rtlCol="0">
            <a:spAutoFit/>
          </a:bodyPr>
          <a:lstStyle/>
          <a:p>
            <a:pPr marL="12700">
              <a:lnSpc>
                <a:spcPct val="100000"/>
              </a:lnSpc>
              <a:spcBef>
                <a:spcPts val="95"/>
              </a:spcBef>
            </a:pPr>
            <a:r>
              <a:rPr lang="en-US" sz="3300" spc="130" dirty="0" smtClean="0">
                <a:solidFill>
                  <a:srgbClr val="0057C2"/>
                </a:solidFill>
                <a:latin typeface="Microsoft Sans Serif"/>
                <a:cs typeface="Microsoft Sans Serif"/>
              </a:rPr>
              <a:t>Via </a:t>
            </a:r>
            <a:r>
              <a:rPr lang="en-US" sz="3300" spc="130" dirty="0" err="1" smtClean="0">
                <a:solidFill>
                  <a:srgbClr val="0057C2"/>
                </a:solidFill>
                <a:latin typeface="Microsoft Sans Serif"/>
                <a:cs typeface="Microsoft Sans Serif"/>
              </a:rPr>
              <a:t>Kobil</a:t>
            </a:r>
            <a:r>
              <a:rPr lang="en-US" sz="3300" spc="130" dirty="0" smtClean="0">
                <a:solidFill>
                  <a:srgbClr val="0057C2"/>
                </a:solidFill>
                <a:latin typeface="Microsoft Sans Serif"/>
                <a:cs typeface="Microsoft Sans Serif"/>
              </a:rPr>
              <a:t> OTP (virtual token):</a:t>
            </a:r>
            <a:endParaRPr sz="3300" dirty="0">
              <a:latin typeface="Microsoft Sans Serif"/>
              <a:cs typeface="Microsoft Sans Serif"/>
            </a:endParaRPr>
          </a:p>
          <a:p>
            <a:pPr marL="586105" marR="80010">
              <a:lnSpc>
                <a:spcPct val="101699"/>
              </a:lnSpc>
              <a:spcBef>
                <a:spcPts val="2830"/>
              </a:spcBef>
            </a:pPr>
            <a:r>
              <a:rPr lang="en-US" sz="2850" spc="75" dirty="0" smtClean="0">
                <a:solidFill>
                  <a:srgbClr val="0057C2"/>
                </a:solidFill>
                <a:latin typeface="Microsoft Sans Serif"/>
                <a:cs typeface="Microsoft Sans Serif"/>
              </a:rPr>
              <a:t>Download the </a:t>
            </a:r>
            <a:r>
              <a:rPr lang="en-US" sz="2850" spc="75" dirty="0" err="1" smtClean="0">
                <a:solidFill>
                  <a:srgbClr val="0057C2"/>
                </a:solidFill>
                <a:latin typeface="Microsoft Sans Serif"/>
                <a:cs typeface="Microsoft Sans Serif"/>
              </a:rPr>
              <a:t>Kobil</a:t>
            </a:r>
            <a:r>
              <a:rPr lang="en-US" sz="2850" spc="75" dirty="0" smtClean="0">
                <a:solidFill>
                  <a:srgbClr val="0057C2"/>
                </a:solidFill>
                <a:latin typeface="Microsoft Sans Serif"/>
                <a:cs typeface="Microsoft Sans Serif"/>
              </a:rPr>
              <a:t> </a:t>
            </a:r>
            <a:r>
              <a:rPr lang="en-US" sz="2850" spc="75" dirty="0" err="1" smtClean="0">
                <a:solidFill>
                  <a:srgbClr val="0057C2"/>
                </a:solidFill>
                <a:latin typeface="Microsoft Sans Serif"/>
                <a:cs typeface="Microsoft Sans Serif"/>
              </a:rPr>
              <a:t>Secovid</a:t>
            </a:r>
            <a:r>
              <a:rPr lang="en-US" sz="2850" spc="75" dirty="0" smtClean="0">
                <a:solidFill>
                  <a:srgbClr val="0057C2"/>
                </a:solidFill>
                <a:latin typeface="Microsoft Sans Serif"/>
                <a:cs typeface="Microsoft Sans Serif"/>
              </a:rPr>
              <a:t> mobile application </a:t>
            </a:r>
            <a:r>
              <a:rPr lang="en-US" sz="2850" spc="70" dirty="0" smtClean="0">
                <a:solidFill>
                  <a:srgbClr val="0057C2"/>
                </a:solidFill>
                <a:latin typeface="Microsoft Sans Serif"/>
                <a:cs typeface="Microsoft Sans Serif"/>
              </a:rPr>
              <a:t>Complete the registration</a:t>
            </a:r>
            <a:endParaRPr sz="2850" dirty="0">
              <a:latin typeface="Microsoft Sans Serif"/>
              <a:cs typeface="Microsoft Sans Serif"/>
            </a:endParaRPr>
          </a:p>
        </p:txBody>
      </p:sp>
      <p:sp>
        <p:nvSpPr>
          <p:cNvPr id="20" name="object 20"/>
          <p:cNvSpPr/>
          <p:nvPr/>
        </p:nvSpPr>
        <p:spPr>
          <a:xfrm>
            <a:off x="2629751" y="3838758"/>
            <a:ext cx="317500" cy="743585"/>
          </a:xfrm>
          <a:custGeom>
            <a:avLst/>
            <a:gdLst/>
            <a:ahLst/>
            <a:cxnLst/>
            <a:rect l="l" t="t" r="r" b="b"/>
            <a:pathLst>
              <a:path w="317500" h="743585">
                <a:moveTo>
                  <a:pt x="317195" y="505079"/>
                </a:moveTo>
                <a:lnTo>
                  <a:pt x="257327" y="439775"/>
                </a:lnTo>
                <a:lnTo>
                  <a:pt x="243522" y="492340"/>
                </a:lnTo>
                <a:lnTo>
                  <a:pt x="223862" y="540499"/>
                </a:lnTo>
                <a:lnTo>
                  <a:pt x="199720" y="583133"/>
                </a:lnTo>
                <a:lnTo>
                  <a:pt x="172491" y="619201"/>
                </a:lnTo>
                <a:lnTo>
                  <a:pt x="143598" y="647611"/>
                </a:lnTo>
                <a:lnTo>
                  <a:pt x="114401" y="667283"/>
                </a:lnTo>
                <a:lnTo>
                  <a:pt x="107950" y="662965"/>
                </a:lnTo>
                <a:lnTo>
                  <a:pt x="98653" y="655739"/>
                </a:lnTo>
                <a:lnTo>
                  <a:pt x="87960" y="646201"/>
                </a:lnTo>
                <a:lnTo>
                  <a:pt x="77292" y="634936"/>
                </a:lnTo>
                <a:lnTo>
                  <a:pt x="59016" y="642124"/>
                </a:lnTo>
                <a:lnTo>
                  <a:pt x="40297" y="649109"/>
                </a:lnTo>
                <a:lnTo>
                  <a:pt x="20751" y="655408"/>
                </a:lnTo>
                <a:lnTo>
                  <a:pt x="0" y="660514"/>
                </a:lnTo>
                <a:lnTo>
                  <a:pt x="17754" y="682205"/>
                </a:lnTo>
                <a:lnTo>
                  <a:pt x="48806" y="712990"/>
                </a:lnTo>
                <a:lnTo>
                  <a:pt x="86525" y="738593"/>
                </a:lnTo>
                <a:lnTo>
                  <a:pt x="109982" y="743585"/>
                </a:lnTo>
                <a:lnTo>
                  <a:pt x="133845" y="741349"/>
                </a:lnTo>
                <a:lnTo>
                  <a:pt x="195338" y="703275"/>
                </a:lnTo>
                <a:lnTo>
                  <a:pt x="229285" y="670140"/>
                </a:lnTo>
                <a:lnTo>
                  <a:pt x="258318" y="633056"/>
                </a:lnTo>
                <a:lnTo>
                  <a:pt x="282562" y="592734"/>
                </a:lnTo>
                <a:lnTo>
                  <a:pt x="302145" y="549833"/>
                </a:lnTo>
                <a:lnTo>
                  <a:pt x="317195" y="505079"/>
                </a:lnTo>
                <a:close/>
              </a:path>
              <a:path w="317500" h="743585">
                <a:moveTo>
                  <a:pt x="317195" y="65303"/>
                </a:moveTo>
                <a:lnTo>
                  <a:pt x="257327" y="0"/>
                </a:lnTo>
                <a:lnTo>
                  <a:pt x="243522" y="52565"/>
                </a:lnTo>
                <a:lnTo>
                  <a:pt x="223862" y="100711"/>
                </a:lnTo>
                <a:lnTo>
                  <a:pt x="199720" y="143357"/>
                </a:lnTo>
                <a:lnTo>
                  <a:pt x="172491" y="179425"/>
                </a:lnTo>
                <a:lnTo>
                  <a:pt x="143598" y="207835"/>
                </a:lnTo>
                <a:lnTo>
                  <a:pt x="114401" y="227507"/>
                </a:lnTo>
                <a:lnTo>
                  <a:pt x="107950" y="223189"/>
                </a:lnTo>
                <a:lnTo>
                  <a:pt x="98653" y="215963"/>
                </a:lnTo>
                <a:lnTo>
                  <a:pt x="87960" y="206425"/>
                </a:lnTo>
                <a:lnTo>
                  <a:pt x="77292" y="195160"/>
                </a:lnTo>
                <a:lnTo>
                  <a:pt x="59016" y="202349"/>
                </a:lnTo>
                <a:lnTo>
                  <a:pt x="40297" y="209334"/>
                </a:lnTo>
                <a:lnTo>
                  <a:pt x="20751" y="215633"/>
                </a:lnTo>
                <a:lnTo>
                  <a:pt x="0" y="220738"/>
                </a:lnTo>
                <a:lnTo>
                  <a:pt x="17754" y="242430"/>
                </a:lnTo>
                <a:lnTo>
                  <a:pt x="48806" y="273215"/>
                </a:lnTo>
                <a:lnTo>
                  <a:pt x="86525" y="298818"/>
                </a:lnTo>
                <a:lnTo>
                  <a:pt x="109982" y="303809"/>
                </a:lnTo>
                <a:lnTo>
                  <a:pt x="133845" y="301574"/>
                </a:lnTo>
                <a:lnTo>
                  <a:pt x="195338" y="263499"/>
                </a:lnTo>
                <a:lnTo>
                  <a:pt x="229285" y="230365"/>
                </a:lnTo>
                <a:lnTo>
                  <a:pt x="258318" y="193281"/>
                </a:lnTo>
                <a:lnTo>
                  <a:pt x="282562" y="152946"/>
                </a:lnTo>
                <a:lnTo>
                  <a:pt x="302145" y="110058"/>
                </a:lnTo>
                <a:lnTo>
                  <a:pt x="317195" y="65303"/>
                </a:lnTo>
                <a:close/>
              </a:path>
            </a:pathLst>
          </a:custGeom>
          <a:solidFill>
            <a:srgbClr val="0057C2"/>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2773"/>
            <a:ext cx="20101560" cy="11276330"/>
          </a:xfrm>
          <a:custGeom>
            <a:avLst/>
            <a:gdLst/>
            <a:ahLst/>
            <a:cxnLst/>
            <a:rect l="l" t="t" r="r" b="b"/>
            <a:pathLst>
              <a:path w="20101560" h="11276330">
                <a:moveTo>
                  <a:pt x="20101545" y="0"/>
                </a:moveTo>
                <a:lnTo>
                  <a:pt x="0" y="0"/>
                </a:lnTo>
                <a:lnTo>
                  <a:pt x="0" y="11275782"/>
                </a:lnTo>
                <a:lnTo>
                  <a:pt x="20101545" y="11275782"/>
                </a:lnTo>
                <a:lnTo>
                  <a:pt x="20101545" y="0"/>
                </a:lnTo>
                <a:close/>
              </a:path>
            </a:pathLst>
          </a:custGeom>
          <a:solidFill>
            <a:srgbClr val="FFFFFF"/>
          </a:solidFill>
        </p:spPr>
        <p:txBody>
          <a:bodyPr wrap="square" lIns="0" tIns="0" rIns="0" bIns="0" rtlCol="0"/>
          <a:lstStyle/>
          <a:p>
            <a:endParaRPr/>
          </a:p>
        </p:txBody>
      </p:sp>
      <p:grpSp>
        <p:nvGrpSpPr>
          <p:cNvPr id="3" name="object 3"/>
          <p:cNvGrpSpPr/>
          <p:nvPr/>
        </p:nvGrpSpPr>
        <p:grpSpPr>
          <a:xfrm>
            <a:off x="0" y="32773"/>
            <a:ext cx="20101560" cy="11276330"/>
            <a:chOff x="0" y="32773"/>
            <a:chExt cx="20101560" cy="11276330"/>
          </a:xfrm>
        </p:grpSpPr>
        <p:pic>
          <p:nvPicPr>
            <p:cNvPr id="4" name="object 4"/>
            <p:cNvPicPr/>
            <p:nvPr/>
          </p:nvPicPr>
          <p:blipFill>
            <a:blip r:embed="rId2" cstate="print"/>
            <a:stretch>
              <a:fillRect/>
            </a:stretch>
          </p:blipFill>
          <p:spPr>
            <a:xfrm>
              <a:off x="0" y="32773"/>
              <a:ext cx="20101542" cy="11275782"/>
            </a:xfrm>
            <a:prstGeom prst="rect">
              <a:avLst/>
            </a:prstGeom>
          </p:spPr>
        </p:pic>
        <p:sp>
          <p:nvSpPr>
            <p:cNvPr id="5" name="object 5"/>
            <p:cNvSpPr/>
            <p:nvPr/>
          </p:nvSpPr>
          <p:spPr>
            <a:xfrm>
              <a:off x="1798680" y="1494179"/>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1790216" y="6073113"/>
              <a:ext cx="7601862" cy="3549630"/>
            </a:xfrm>
            <a:prstGeom prst="rect">
              <a:avLst/>
            </a:prstGeom>
          </p:spPr>
        </p:pic>
        <p:pic>
          <p:nvPicPr>
            <p:cNvPr id="7" name="object 7"/>
            <p:cNvPicPr/>
            <p:nvPr/>
          </p:nvPicPr>
          <p:blipFill>
            <a:blip r:embed="rId4" cstate="print"/>
            <a:stretch>
              <a:fillRect/>
            </a:stretch>
          </p:blipFill>
          <p:spPr>
            <a:xfrm>
              <a:off x="17569233" y="604031"/>
              <a:ext cx="1538565" cy="695755"/>
            </a:xfrm>
            <a:prstGeom prst="rect">
              <a:avLst/>
            </a:prstGeom>
          </p:spPr>
        </p:pic>
        <p:sp>
          <p:nvSpPr>
            <p:cNvPr id="8" name="object 8"/>
            <p:cNvSpPr/>
            <p:nvPr/>
          </p:nvSpPr>
          <p:spPr>
            <a:xfrm>
              <a:off x="403846" y="478667"/>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9" name="object 9"/>
          <p:cNvSpPr txBox="1">
            <a:spLocks noGrp="1"/>
          </p:cNvSpPr>
          <p:nvPr>
            <p:ph type="title"/>
          </p:nvPr>
        </p:nvSpPr>
        <p:spPr>
          <a:xfrm>
            <a:off x="2158884" y="474386"/>
            <a:ext cx="13484247" cy="785539"/>
          </a:xfrm>
          <a:prstGeom prst="rect">
            <a:avLst/>
          </a:prstGeom>
        </p:spPr>
        <p:txBody>
          <a:bodyPr vert="horz" wrap="square" lIns="0" tIns="69282" rIns="0" bIns="0" rtlCol="0">
            <a:spAutoFit/>
          </a:bodyPr>
          <a:lstStyle/>
          <a:p>
            <a:pPr marL="297815">
              <a:lnSpc>
                <a:spcPct val="100000"/>
              </a:lnSpc>
              <a:spcBef>
                <a:spcPts val="125"/>
              </a:spcBef>
            </a:pPr>
            <a:r>
              <a:rPr lang="en-US" spc="80" dirty="0" smtClean="0"/>
              <a:t>Accounts</a:t>
            </a:r>
            <a:endParaRPr spc="80" dirty="0"/>
          </a:p>
        </p:txBody>
      </p:sp>
      <p:grpSp>
        <p:nvGrpSpPr>
          <p:cNvPr id="10" name="object 10"/>
          <p:cNvGrpSpPr/>
          <p:nvPr/>
        </p:nvGrpSpPr>
        <p:grpSpPr>
          <a:xfrm>
            <a:off x="921437" y="6114997"/>
            <a:ext cx="18052415" cy="3497579"/>
            <a:chOff x="921437" y="6114997"/>
            <a:chExt cx="18052415" cy="3497579"/>
          </a:xfrm>
        </p:grpSpPr>
        <p:pic>
          <p:nvPicPr>
            <p:cNvPr id="11" name="object 11"/>
            <p:cNvPicPr/>
            <p:nvPr/>
          </p:nvPicPr>
          <p:blipFill>
            <a:blip r:embed="rId5" cstate="print"/>
            <a:stretch>
              <a:fillRect/>
            </a:stretch>
          </p:blipFill>
          <p:spPr>
            <a:xfrm>
              <a:off x="921437" y="6114997"/>
              <a:ext cx="11455148" cy="3497275"/>
            </a:xfrm>
            <a:prstGeom prst="rect">
              <a:avLst/>
            </a:prstGeom>
          </p:spPr>
        </p:pic>
        <p:pic>
          <p:nvPicPr>
            <p:cNvPr id="12" name="object 12"/>
            <p:cNvPicPr/>
            <p:nvPr/>
          </p:nvPicPr>
          <p:blipFill>
            <a:blip r:embed="rId6" cstate="print"/>
            <a:stretch>
              <a:fillRect/>
            </a:stretch>
          </p:blipFill>
          <p:spPr>
            <a:xfrm>
              <a:off x="1089337" y="6851276"/>
              <a:ext cx="10847471" cy="2342547"/>
            </a:xfrm>
            <a:prstGeom prst="rect">
              <a:avLst/>
            </a:prstGeom>
          </p:spPr>
        </p:pic>
        <p:pic>
          <p:nvPicPr>
            <p:cNvPr id="13" name="object 13"/>
            <p:cNvPicPr/>
            <p:nvPr/>
          </p:nvPicPr>
          <p:blipFill>
            <a:blip r:embed="rId7" cstate="print"/>
            <a:stretch>
              <a:fillRect/>
            </a:stretch>
          </p:blipFill>
          <p:spPr>
            <a:xfrm>
              <a:off x="12139309" y="6856283"/>
              <a:ext cx="6833924" cy="2334996"/>
            </a:xfrm>
            <a:prstGeom prst="rect">
              <a:avLst/>
            </a:prstGeom>
          </p:spPr>
        </p:pic>
        <p:sp>
          <p:nvSpPr>
            <p:cNvPr id="14" name="object 14"/>
            <p:cNvSpPr/>
            <p:nvPr/>
          </p:nvSpPr>
          <p:spPr>
            <a:xfrm>
              <a:off x="1088134" y="6436802"/>
              <a:ext cx="10848975" cy="417830"/>
            </a:xfrm>
            <a:custGeom>
              <a:avLst/>
              <a:gdLst/>
              <a:ahLst/>
              <a:cxnLst/>
              <a:rect l="l" t="t" r="r" b="b"/>
              <a:pathLst>
                <a:path w="10848975" h="417829">
                  <a:moveTo>
                    <a:pt x="10609896"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417442"/>
                  </a:lnTo>
                  <a:lnTo>
                    <a:pt x="10848674" y="417442"/>
                  </a:lnTo>
                  <a:lnTo>
                    <a:pt x="10848674" y="238778"/>
                  </a:lnTo>
                  <a:lnTo>
                    <a:pt x="10843823" y="190656"/>
                  </a:lnTo>
                  <a:lnTo>
                    <a:pt x="10829910" y="145836"/>
                  </a:lnTo>
                  <a:lnTo>
                    <a:pt x="10807894" y="105276"/>
                  </a:lnTo>
                  <a:lnTo>
                    <a:pt x="10778737" y="69937"/>
                  </a:lnTo>
                  <a:lnTo>
                    <a:pt x="10743398" y="40780"/>
                  </a:lnTo>
                  <a:lnTo>
                    <a:pt x="10702838" y="18764"/>
                  </a:lnTo>
                  <a:lnTo>
                    <a:pt x="10658018" y="4851"/>
                  </a:lnTo>
                  <a:lnTo>
                    <a:pt x="10609896" y="0"/>
                  </a:lnTo>
                  <a:close/>
                </a:path>
              </a:pathLst>
            </a:custGeom>
            <a:solidFill>
              <a:srgbClr val="FFFFFF"/>
            </a:solidFill>
          </p:spPr>
          <p:txBody>
            <a:bodyPr wrap="square" lIns="0" tIns="0" rIns="0" bIns="0" rtlCol="0"/>
            <a:lstStyle/>
            <a:p>
              <a:endParaRPr/>
            </a:p>
          </p:txBody>
        </p:sp>
        <p:pic>
          <p:nvPicPr>
            <p:cNvPr id="15" name="object 15"/>
            <p:cNvPicPr/>
            <p:nvPr/>
          </p:nvPicPr>
          <p:blipFill>
            <a:blip r:embed="rId8" cstate="print"/>
            <a:stretch>
              <a:fillRect/>
            </a:stretch>
          </p:blipFill>
          <p:spPr>
            <a:xfrm>
              <a:off x="1437285" y="6590394"/>
              <a:ext cx="131200" cy="131200"/>
            </a:xfrm>
            <a:prstGeom prst="rect">
              <a:avLst/>
            </a:prstGeom>
          </p:spPr>
        </p:pic>
        <p:pic>
          <p:nvPicPr>
            <p:cNvPr id="16" name="object 16"/>
            <p:cNvPicPr/>
            <p:nvPr/>
          </p:nvPicPr>
          <p:blipFill>
            <a:blip r:embed="rId9" cstate="print"/>
            <a:stretch>
              <a:fillRect/>
            </a:stretch>
          </p:blipFill>
          <p:spPr>
            <a:xfrm>
              <a:off x="1687750" y="6590394"/>
              <a:ext cx="131200" cy="131200"/>
            </a:xfrm>
            <a:prstGeom prst="rect">
              <a:avLst/>
            </a:prstGeom>
          </p:spPr>
        </p:pic>
        <p:pic>
          <p:nvPicPr>
            <p:cNvPr id="17" name="object 17"/>
            <p:cNvPicPr/>
            <p:nvPr/>
          </p:nvPicPr>
          <p:blipFill>
            <a:blip r:embed="rId10" cstate="print"/>
            <a:stretch>
              <a:fillRect/>
            </a:stretch>
          </p:blipFill>
          <p:spPr>
            <a:xfrm>
              <a:off x="1938216" y="6590394"/>
              <a:ext cx="131200" cy="131200"/>
            </a:xfrm>
            <a:prstGeom prst="rect">
              <a:avLst/>
            </a:prstGeom>
          </p:spPr>
        </p:pic>
        <p:sp>
          <p:nvSpPr>
            <p:cNvPr id="18" name="object 18"/>
            <p:cNvSpPr/>
            <p:nvPr/>
          </p:nvSpPr>
          <p:spPr>
            <a:xfrm>
              <a:off x="12145389" y="6436802"/>
              <a:ext cx="6828155" cy="417830"/>
            </a:xfrm>
            <a:custGeom>
              <a:avLst/>
              <a:gdLst/>
              <a:ahLst/>
              <a:cxnLst/>
              <a:rect l="l" t="t" r="r" b="b"/>
              <a:pathLst>
                <a:path w="6828155" h="417829">
                  <a:moveTo>
                    <a:pt x="6589076"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417442"/>
                  </a:lnTo>
                  <a:lnTo>
                    <a:pt x="6827854" y="417442"/>
                  </a:lnTo>
                  <a:lnTo>
                    <a:pt x="6827854" y="238778"/>
                  </a:lnTo>
                  <a:lnTo>
                    <a:pt x="6823003" y="190656"/>
                  </a:lnTo>
                  <a:lnTo>
                    <a:pt x="6809090" y="145836"/>
                  </a:lnTo>
                  <a:lnTo>
                    <a:pt x="6787074" y="105276"/>
                  </a:lnTo>
                  <a:lnTo>
                    <a:pt x="6757917" y="69937"/>
                  </a:lnTo>
                  <a:lnTo>
                    <a:pt x="6722578" y="40780"/>
                  </a:lnTo>
                  <a:lnTo>
                    <a:pt x="6682018" y="18764"/>
                  </a:lnTo>
                  <a:lnTo>
                    <a:pt x="6637198" y="4851"/>
                  </a:lnTo>
                  <a:lnTo>
                    <a:pt x="6589076" y="0"/>
                  </a:lnTo>
                  <a:close/>
                </a:path>
              </a:pathLst>
            </a:custGeom>
            <a:solidFill>
              <a:srgbClr val="FFFFFF"/>
            </a:solidFill>
          </p:spPr>
          <p:txBody>
            <a:bodyPr wrap="square" lIns="0" tIns="0" rIns="0" bIns="0" rtlCol="0"/>
            <a:lstStyle/>
            <a:p>
              <a:endParaRPr/>
            </a:p>
          </p:txBody>
        </p:sp>
        <p:pic>
          <p:nvPicPr>
            <p:cNvPr id="19" name="object 19"/>
            <p:cNvPicPr/>
            <p:nvPr/>
          </p:nvPicPr>
          <p:blipFill>
            <a:blip r:embed="rId8" cstate="print"/>
            <a:stretch>
              <a:fillRect/>
            </a:stretch>
          </p:blipFill>
          <p:spPr>
            <a:xfrm>
              <a:off x="12494540" y="6590394"/>
              <a:ext cx="131200" cy="131200"/>
            </a:xfrm>
            <a:prstGeom prst="rect">
              <a:avLst/>
            </a:prstGeom>
          </p:spPr>
        </p:pic>
        <p:pic>
          <p:nvPicPr>
            <p:cNvPr id="20" name="object 20"/>
            <p:cNvPicPr/>
            <p:nvPr/>
          </p:nvPicPr>
          <p:blipFill>
            <a:blip r:embed="rId11" cstate="print"/>
            <a:stretch>
              <a:fillRect/>
            </a:stretch>
          </p:blipFill>
          <p:spPr>
            <a:xfrm>
              <a:off x="12995472" y="6590394"/>
              <a:ext cx="131200" cy="131200"/>
            </a:xfrm>
            <a:prstGeom prst="rect">
              <a:avLst/>
            </a:prstGeom>
          </p:spPr>
        </p:pic>
        <p:pic>
          <p:nvPicPr>
            <p:cNvPr id="21" name="object 21"/>
            <p:cNvPicPr/>
            <p:nvPr/>
          </p:nvPicPr>
          <p:blipFill>
            <a:blip r:embed="rId9" cstate="print"/>
            <a:stretch>
              <a:fillRect/>
            </a:stretch>
          </p:blipFill>
          <p:spPr>
            <a:xfrm>
              <a:off x="12745005" y="6590394"/>
              <a:ext cx="131200" cy="131200"/>
            </a:xfrm>
            <a:prstGeom prst="rect">
              <a:avLst/>
            </a:prstGeom>
          </p:spPr>
        </p:pic>
      </p:grpSp>
      <p:sp>
        <p:nvSpPr>
          <p:cNvPr id="22" name="object 22"/>
          <p:cNvSpPr txBox="1"/>
          <p:nvPr/>
        </p:nvSpPr>
        <p:spPr>
          <a:xfrm>
            <a:off x="1736592" y="3147164"/>
            <a:ext cx="16229330" cy="2027555"/>
          </a:xfrm>
          <a:prstGeom prst="rect">
            <a:avLst/>
          </a:prstGeom>
        </p:spPr>
        <p:txBody>
          <a:bodyPr vert="horz" wrap="square" lIns="0" tIns="12065" rIns="0" bIns="0" rtlCol="0">
            <a:spAutoFit/>
          </a:bodyPr>
          <a:lstStyle/>
          <a:p>
            <a:pPr marL="25400">
              <a:lnSpc>
                <a:spcPct val="100000"/>
              </a:lnSpc>
              <a:spcBef>
                <a:spcPts val="95"/>
              </a:spcBef>
            </a:pPr>
            <a:r>
              <a:rPr lang="en-US" sz="3300" spc="130" dirty="0" smtClean="0">
                <a:solidFill>
                  <a:srgbClr val="0057C2"/>
                </a:solidFill>
                <a:latin typeface="Microsoft Sans Serif"/>
                <a:cs typeface="Microsoft Sans Serif"/>
              </a:rPr>
              <a:t>Via </a:t>
            </a:r>
            <a:r>
              <a:rPr sz="3300" spc="130" dirty="0" err="1" smtClean="0">
                <a:solidFill>
                  <a:srgbClr val="0057C2"/>
                </a:solidFill>
                <a:latin typeface="Microsoft Sans Serif"/>
                <a:cs typeface="Microsoft Sans Serif"/>
              </a:rPr>
              <a:t>Kobil</a:t>
            </a:r>
            <a:r>
              <a:rPr sz="3300" spc="-135" dirty="0" smtClean="0">
                <a:solidFill>
                  <a:srgbClr val="0057C2"/>
                </a:solidFill>
                <a:latin typeface="Microsoft Sans Serif"/>
                <a:cs typeface="Microsoft Sans Serif"/>
              </a:rPr>
              <a:t> </a:t>
            </a:r>
            <a:r>
              <a:rPr sz="3300" spc="65" dirty="0">
                <a:solidFill>
                  <a:srgbClr val="0057C2"/>
                </a:solidFill>
                <a:latin typeface="Microsoft Sans Serif"/>
                <a:cs typeface="Microsoft Sans Serif"/>
              </a:rPr>
              <a:t>OTP</a:t>
            </a:r>
            <a:r>
              <a:rPr sz="3300" spc="-135" dirty="0">
                <a:solidFill>
                  <a:srgbClr val="0057C2"/>
                </a:solidFill>
                <a:latin typeface="Microsoft Sans Serif"/>
                <a:cs typeface="Microsoft Sans Serif"/>
              </a:rPr>
              <a:t> </a:t>
            </a:r>
            <a:r>
              <a:rPr sz="3300" spc="120" dirty="0">
                <a:solidFill>
                  <a:srgbClr val="0057C2"/>
                </a:solidFill>
                <a:latin typeface="Microsoft Sans Serif"/>
                <a:cs typeface="Microsoft Sans Serif"/>
              </a:rPr>
              <a:t>(virtual</a:t>
            </a:r>
            <a:r>
              <a:rPr sz="3300" spc="-135" dirty="0">
                <a:solidFill>
                  <a:srgbClr val="0057C2"/>
                </a:solidFill>
                <a:latin typeface="Microsoft Sans Serif"/>
                <a:cs typeface="Microsoft Sans Serif"/>
              </a:rPr>
              <a:t> </a:t>
            </a:r>
            <a:r>
              <a:rPr lang="en-US" sz="3300" spc="-135" dirty="0" smtClean="0">
                <a:solidFill>
                  <a:srgbClr val="0057C2"/>
                </a:solidFill>
                <a:latin typeface="Microsoft Sans Serif"/>
                <a:cs typeface="Microsoft Sans Serif"/>
              </a:rPr>
              <a:t>token</a:t>
            </a:r>
            <a:r>
              <a:rPr sz="3300" dirty="0" smtClean="0">
                <a:solidFill>
                  <a:srgbClr val="0057C2"/>
                </a:solidFill>
                <a:latin typeface="Microsoft Sans Serif"/>
                <a:cs typeface="Microsoft Sans Serif"/>
              </a:rPr>
              <a:t>)</a:t>
            </a:r>
            <a:r>
              <a:rPr sz="3300" spc="-130" dirty="0" smtClean="0">
                <a:solidFill>
                  <a:srgbClr val="0057C2"/>
                </a:solidFill>
                <a:latin typeface="Microsoft Sans Serif"/>
                <a:cs typeface="Microsoft Sans Serif"/>
              </a:rPr>
              <a:t> </a:t>
            </a:r>
            <a:r>
              <a:rPr sz="3300" spc="-10" dirty="0" smtClean="0">
                <a:solidFill>
                  <a:srgbClr val="0057C2"/>
                </a:solidFill>
                <a:latin typeface="Microsoft Sans Serif"/>
                <a:cs typeface="Microsoft Sans Serif"/>
              </a:rPr>
              <a:t>:</a:t>
            </a:r>
            <a:endParaRPr sz="3300" dirty="0">
              <a:latin typeface="Microsoft Sans Serif"/>
              <a:cs typeface="Microsoft Sans Serif"/>
            </a:endParaRPr>
          </a:p>
          <a:p>
            <a:pPr marL="12700" marR="5080">
              <a:lnSpc>
                <a:spcPct val="105700"/>
              </a:lnSpc>
              <a:spcBef>
                <a:spcPts val="2105"/>
              </a:spcBef>
            </a:pPr>
            <a:r>
              <a:rPr lang="en-US" sz="2550" dirty="0" smtClean="0">
                <a:solidFill>
                  <a:srgbClr val="0057C2"/>
                </a:solidFill>
                <a:latin typeface="Microsoft Sans Serif"/>
                <a:cs typeface="Microsoft Sans Serif"/>
              </a:rPr>
              <a:t>It is possible to monitor account transactions and orders from the Accounts section, as well as to subscribe to SMS/email notification services. By selecting an active account, you can obtain general information about the account, account statements (in Excel/PDF formats), account details, and statements in MT 940 format.</a:t>
            </a:r>
            <a:endParaRPr sz="2550" dirty="0">
              <a:latin typeface="Microsoft Sans Serif"/>
              <a:cs typeface="Microsoft Sans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7328" y="0"/>
            <a:ext cx="19677380" cy="11308080"/>
            <a:chOff x="427328" y="0"/>
            <a:chExt cx="19677380" cy="11308080"/>
          </a:xfrm>
        </p:grpSpPr>
        <p:pic>
          <p:nvPicPr>
            <p:cNvPr id="3" name="object 3"/>
            <p:cNvPicPr/>
            <p:nvPr/>
          </p:nvPicPr>
          <p:blipFill>
            <a:blip r:embed="rId2" cstate="print"/>
            <a:stretch>
              <a:fillRect/>
            </a:stretch>
          </p:blipFill>
          <p:spPr>
            <a:xfrm>
              <a:off x="4230224" y="0"/>
              <a:ext cx="15873875" cy="11307914"/>
            </a:xfrm>
            <a:prstGeom prst="rect">
              <a:avLst/>
            </a:prstGeom>
          </p:spPr>
        </p:pic>
        <p:pic>
          <p:nvPicPr>
            <p:cNvPr id="4" name="object 4"/>
            <p:cNvPicPr/>
            <p:nvPr/>
          </p:nvPicPr>
          <p:blipFill>
            <a:blip r:embed="rId3" cstate="print"/>
            <a:stretch>
              <a:fillRect/>
            </a:stretch>
          </p:blipFill>
          <p:spPr>
            <a:xfrm>
              <a:off x="1005205" y="4481538"/>
              <a:ext cx="17235077" cy="6439594"/>
            </a:xfrm>
            <a:prstGeom prst="rect">
              <a:avLst/>
            </a:prstGeom>
          </p:spPr>
        </p:pic>
        <p:pic>
          <p:nvPicPr>
            <p:cNvPr id="5" name="object 5"/>
            <p:cNvPicPr/>
            <p:nvPr/>
          </p:nvPicPr>
          <p:blipFill>
            <a:blip r:embed="rId4" cstate="print"/>
            <a:stretch>
              <a:fillRect/>
            </a:stretch>
          </p:blipFill>
          <p:spPr>
            <a:xfrm>
              <a:off x="1320415" y="5495571"/>
              <a:ext cx="16469617" cy="4963809"/>
            </a:xfrm>
            <a:prstGeom prst="rect">
              <a:avLst/>
            </a:prstGeom>
          </p:spPr>
        </p:pic>
        <p:sp>
          <p:nvSpPr>
            <p:cNvPr id="6" name="object 6"/>
            <p:cNvSpPr/>
            <p:nvPr/>
          </p:nvSpPr>
          <p:spPr>
            <a:xfrm>
              <a:off x="1822163" y="1460766"/>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7" name="object 7"/>
            <p:cNvPicPr/>
            <p:nvPr/>
          </p:nvPicPr>
          <p:blipFill>
            <a:blip r:embed="rId5" cstate="print"/>
            <a:stretch>
              <a:fillRect/>
            </a:stretch>
          </p:blipFill>
          <p:spPr>
            <a:xfrm>
              <a:off x="17592716" y="570617"/>
              <a:ext cx="1538565" cy="695755"/>
            </a:xfrm>
            <a:prstGeom prst="rect">
              <a:avLst/>
            </a:prstGeom>
          </p:spPr>
        </p:pic>
        <p:sp>
          <p:nvSpPr>
            <p:cNvPr id="8" name="object 8"/>
            <p:cNvSpPr/>
            <p:nvPr/>
          </p:nvSpPr>
          <p:spPr>
            <a:xfrm>
              <a:off x="427328" y="445254"/>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grpSp>
      <p:sp>
        <p:nvSpPr>
          <p:cNvPr id="9" name="object 9"/>
          <p:cNvSpPr txBox="1">
            <a:spLocks noGrp="1"/>
          </p:cNvSpPr>
          <p:nvPr>
            <p:ph type="ctrTitle"/>
          </p:nvPr>
        </p:nvSpPr>
        <p:spPr>
          <a:prstGeom prst="rect">
            <a:avLst/>
          </a:prstGeom>
        </p:spPr>
        <p:txBody>
          <a:bodyPr vert="horz" wrap="square" lIns="0" tIns="15875" rIns="0" bIns="0" rtlCol="0">
            <a:spAutoFit/>
          </a:bodyPr>
          <a:lstStyle/>
          <a:p>
            <a:pPr marL="12700">
              <a:lnSpc>
                <a:spcPct val="100000"/>
              </a:lnSpc>
              <a:spcBef>
                <a:spcPts val="125"/>
              </a:spcBef>
            </a:pPr>
            <a:r>
              <a:rPr spc="105" dirty="0"/>
              <a:t>Bank</a:t>
            </a:r>
            <a:r>
              <a:rPr spc="-254" dirty="0"/>
              <a:t> </a:t>
            </a:r>
            <a:r>
              <a:rPr lang="en-US" spc="180" dirty="0" smtClean="0"/>
              <a:t>cards</a:t>
            </a:r>
            <a:endParaRPr spc="180" dirty="0"/>
          </a:p>
        </p:txBody>
      </p:sp>
      <p:sp>
        <p:nvSpPr>
          <p:cNvPr id="10" name="object 10"/>
          <p:cNvSpPr txBox="1"/>
          <p:nvPr/>
        </p:nvSpPr>
        <p:spPr>
          <a:xfrm>
            <a:off x="1760075" y="2972909"/>
            <a:ext cx="14671675" cy="1257300"/>
          </a:xfrm>
          <a:prstGeom prst="rect">
            <a:avLst/>
          </a:prstGeom>
        </p:spPr>
        <p:txBody>
          <a:bodyPr vert="horz" wrap="square" lIns="0" tIns="12065" rIns="0" bIns="0" rtlCol="0">
            <a:spAutoFit/>
          </a:bodyPr>
          <a:lstStyle/>
          <a:p>
            <a:pPr marL="12700" marR="5080">
              <a:lnSpc>
                <a:spcPct val="105700"/>
              </a:lnSpc>
              <a:spcBef>
                <a:spcPts val="95"/>
              </a:spcBef>
              <a:tabLst>
                <a:tab pos="2480945" algn="l"/>
              </a:tabLst>
            </a:pPr>
            <a:r>
              <a:rPr lang="en-US" sz="2550" dirty="0" smtClean="0">
                <a:latin typeface="Microsoft Sans Serif"/>
                <a:cs typeface="Microsoft Sans Serif"/>
              </a:rPr>
              <a:t>From the Cards section, it is possible to order, renew, and replace Salary, Business, Corporate, and Customs cards. At the same time, reports on expired salary accounts and cards opened in Internet Banking can also be obtained.</a:t>
            </a:r>
            <a:endParaRPr sz="2550" dirty="0">
              <a:latin typeface="Microsoft Sans Serif"/>
              <a:cs typeface="Microsoft Sans Serif"/>
            </a:endParaRPr>
          </a:p>
        </p:txBody>
      </p:sp>
      <p:grpSp>
        <p:nvGrpSpPr>
          <p:cNvPr id="11" name="object 11"/>
          <p:cNvGrpSpPr/>
          <p:nvPr/>
        </p:nvGrpSpPr>
        <p:grpSpPr>
          <a:xfrm>
            <a:off x="1316975" y="4856793"/>
            <a:ext cx="16473169" cy="638810"/>
            <a:chOff x="1316975" y="4856793"/>
            <a:chExt cx="16473169" cy="638810"/>
          </a:xfrm>
        </p:grpSpPr>
        <p:sp>
          <p:nvSpPr>
            <p:cNvPr id="12" name="object 12"/>
            <p:cNvSpPr/>
            <p:nvPr/>
          </p:nvSpPr>
          <p:spPr>
            <a:xfrm>
              <a:off x="1316975" y="4856793"/>
              <a:ext cx="16473169" cy="638810"/>
            </a:xfrm>
            <a:custGeom>
              <a:avLst/>
              <a:gdLst/>
              <a:ahLst/>
              <a:cxnLst/>
              <a:rect l="l" t="t" r="r" b="b"/>
              <a:pathLst>
                <a:path w="16473169" h="638810">
                  <a:moveTo>
                    <a:pt x="16234280" y="0"/>
                  </a:moveTo>
                  <a:lnTo>
                    <a:pt x="238788" y="0"/>
                  </a:lnTo>
                  <a:lnTo>
                    <a:pt x="190663" y="4851"/>
                  </a:lnTo>
                  <a:lnTo>
                    <a:pt x="145840" y="18764"/>
                  </a:lnTo>
                  <a:lnTo>
                    <a:pt x="105278" y="40780"/>
                  </a:lnTo>
                  <a:lnTo>
                    <a:pt x="69938" y="69937"/>
                  </a:lnTo>
                  <a:lnTo>
                    <a:pt x="40780" y="105276"/>
                  </a:lnTo>
                  <a:lnTo>
                    <a:pt x="18764" y="145836"/>
                  </a:lnTo>
                  <a:lnTo>
                    <a:pt x="4851" y="190656"/>
                  </a:lnTo>
                  <a:lnTo>
                    <a:pt x="0" y="238778"/>
                  </a:lnTo>
                  <a:lnTo>
                    <a:pt x="0" y="638294"/>
                  </a:lnTo>
                  <a:lnTo>
                    <a:pt x="16473058" y="638294"/>
                  </a:lnTo>
                  <a:lnTo>
                    <a:pt x="16473058" y="238778"/>
                  </a:lnTo>
                  <a:lnTo>
                    <a:pt x="16468207" y="190656"/>
                  </a:lnTo>
                  <a:lnTo>
                    <a:pt x="16454293" y="145836"/>
                  </a:lnTo>
                  <a:lnTo>
                    <a:pt x="16432278" y="105276"/>
                  </a:lnTo>
                  <a:lnTo>
                    <a:pt x="16403120" y="69937"/>
                  </a:lnTo>
                  <a:lnTo>
                    <a:pt x="16367782" y="40780"/>
                  </a:lnTo>
                  <a:lnTo>
                    <a:pt x="16327222" y="18764"/>
                  </a:lnTo>
                  <a:lnTo>
                    <a:pt x="16282401" y="4851"/>
                  </a:lnTo>
                  <a:lnTo>
                    <a:pt x="16234280" y="0"/>
                  </a:lnTo>
                  <a:close/>
                </a:path>
              </a:pathLst>
            </a:custGeom>
            <a:solidFill>
              <a:srgbClr val="FFFFFF"/>
            </a:solidFill>
          </p:spPr>
          <p:txBody>
            <a:bodyPr wrap="square" lIns="0" tIns="0" rIns="0" bIns="0" rtlCol="0"/>
            <a:lstStyle/>
            <a:p>
              <a:endParaRPr/>
            </a:p>
          </p:txBody>
        </p:sp>
        <p:pic>
          <p:nvPicPr>
            <p:cNvPr id="13" name="object 13"/>
            <p:cNvPicPr/>
            <p:nvPr/>
          </p:nvPicPr>
          <p:blipFill>
            <a:blip r:embed="rId6" cstate="print"/>
            <a:stretch>
              <a:fillRect/>
            </a:stretch>
          </p:blipFill>
          <p:spPr>
            <a:xfrm>
              <a:off x="1850850" y="5091651"/>
              <a:ext cx="200611" cy="200601"/>
            </a:xfrm>
            <a:prstGeom prst="rect">
              <a:avLst/>
            </a:prstGeom>
          </p:spPr>
        </p:pic>
        <p:pic>
          <p:nvPicPr>
            <p:cNvPr id="14" name="object 14"/>
            <p:cNvPicPr/>
            <p:nvPr/>
          </p:nvPicPr>
          <p:blipFill>
            <a:blip r:embed="rId7" cstate="print"/>
            <a:stretch>
              <a:fillRect/>
            </a:stretch>
          </p:blipFill>
          <p:spPr>
            <a:xfrm>
              <a:off x="2233827" y="5091651"/>
              <a:ext cx="200611" cy="200601"/>
            </a:xfrm>
            <a:prstGeom prst="rect">
              <a:avLst/>
            </a:prstGeom>
          </p:spPr>
        </p:pic>
        <p:pic>
          <p:nvPicPr>
            <p:cNvPr id="15" name="object 15"/>
            <p:cNvPicPr/>
            <p:nvPr/>
          </p:nvPicPr>
          <p:blipFill>
            <a:blip r:embed="rId8" cstate="print"/>
            <a:stretch>
              <a:fillRect/>
            </a:stretch>
          </p:blipFill>
          <p:spPr>
            <a:xfrm>
              <a:off x="2616804" y="5091651"/>
              <a:ext cx="200611" cy="20060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60161" y="0"/>
            <a:ext cx="18544540" cy="11308080"/>
            <a:chOff x="1560161" y="0"/>
            <a:chExt cx="18544540" cy="11308080"/>
          </a:xfrm>
        </p:grpSpPr>
        <p:pic>
          <p:nvPicPr>
            <p:cNvPr id="3" name="object 3"/>
            <p:cNvPicPr/>
            <p:nvPr/>
          </p:nvPicPr>
          <p:blipFill>
            <a:blip r:embed="rId2" cstate="print"/>
            <a:stretch>
              <a:fillRect/>
            </a:stretch>
          </p:blipFill>
          <p:spPr>
            <a:xfrm>
              <a:off x="4230224" y="0"/>
              <a:ext cx="15873875" cy="11307914"/>
            </a:xfrm>
            <a:prstGeom prst="rect">
              <a:avLst/>
            </a:prstGeom>
          </p:spPr>
        </p:pic>
        <p:pic>
          <p:nvPicPr>
            <p:cNvPr id="4" name="object 4"/>
            <p:cNvPicPr/>
            <p:nvPr/>
          </p:nvPicPr>
          <p:blipFill>
            <a:blip r:embed="rId3" cstate="print"/>
            <a:stretch>
              <a:fillRect/>
            </a:stretch>
          </p:blipFill>
          <p:spPr>
            <a:xfrm>
              <a:off x="1560161" y="4554835"/>
              <a:ext cx="7381974" cy="5842754"/>
            </a:xfrm>
            <a:prstGeom prst="rect">
              <a:avLst/>
            </a:prstGeom>
          </p:spPr>
        </p:pic>
        <p:pic>
          <p:nvPicPr>
            <p:cNvPr id="5" name="object 5"/>
            <p:cNvPicPr/>
            <p:nvPr/>
          </p:nvPicPr>
          <p:blipFill>
            <a:blip r:embed="rId4" cstate="print"/>
            <a:stretch>
              <a:fillRect/>
            </a:stretch>
          </p:blipFill>
          <p:spPr>
            <a:xfrm>
              <a:off x="9413326" y="4586248"/>
              <a:ext cx="9465680" cy="5842754"/>
            </a:xfrm>
            <a:prstGeom prst="rect">
              <a:avLst/>
            </a:prstGeom>
          </p:spPr>
        </p:pic>
        <p:sp>
          <p:nvSpPr>
            <p:cNvPr id="6" name="object 6"/>
            <p:cNvSpPr/>
            <p:nvPr/>
          </p:nvSpPr>
          <p:spPr>
            <a:xfrm>
              <a:off x="1822163" y="1460766"/>
              <a:ext cx="15380969" cy="0"/>
            </a:xfrm>
            <a:custGeom>
              <a:avLst/>
              <a:gdLst/>
              <a:ahLst/>
              <a:cxnLst/>
              <a:rect l="l" t="t" r="r" b="b"/>
              <a:pathLst>
                <a:path w="15380969">
                  <a:moveTo>
                    <a:pt x="15380400" y="0"/>
                  </a:moveTo>
                  <a:lnTo>
                    <a:pt x="0" y="0"/>
                  </a:lnTo>
                </a:path>
              </a:pathLst>
            </a:custGeom>
            <a:ln w="20941">
              <a:solidFill>
                <a:srgbClr val="1A75BB"/>
              </a:solidFill>
            </a:ln>
          </p:spPr>
          <p:txBody>
            <a:bodyPr wrap="square" lIns="0" tIns="0" rIns="0" bIns="0" rtlCol="0"/>
            <a:lstStyle/>
            <a:p>
              <a:endParaRPr/>
            </a:p>
          </p:txBody>
        </p:sp>
        <p:pic>
          <p:nvPicPr>
            <p:cNvPr id="7" name="object 7"/>
            <p:cNvPicPr/>
            <p:nvPr/>
          </p:nvPicPr>
          <p:blipFill>
            <a:blip r:embed="rId5" cstate="print"/>
            <a:stretch>
              <a:fillRect/>
            </a:stretch>
          </p:blipFill>
          <p:spPr>
            <a:xfrm>
              <a:off x="17592716" y="570617"/>
              <a:ext cx="1538565" cy="695755"/>
            </a:xfrm>
            <a:prstGeom prst="rect">
              <a:avLst/>
            </a:prstGeom>
          </p:spPr>
        </p:pic>
      </p:grpSp>
      <p:sp>
        <p:nvSpPr>
          <p:cNvPr id="8" name="object 8"/>
          <p:cNvSpPr/>
          <p:nvPr/>
        </p:nvSpPr>
        <p:spPr>
          <a:xfrm>
            <a:off x="427328" y="445254"/>
            <a:ext cx="1019175" cy="1020444"/>
          </a:xfrm>
          <a:custGeom>
            <a:avLst/>
            <a:gdLst/>
            <a:ahLst/>
            <a:cxnLst/>
            <a:rect l="l" t="t" r="r" b="b"/>
            <a:pathLst>
              <a:path w="1019175" h="1020444">
                <a:moveTo>
                  <a:pt x="206119" y="0"/>
                </a:moveTo>
                <a:lnTo>
                  <a:pt x="0" y="206119"/>
                </a:lnTo>
                <a:lnTo>
                  <a:pt x="59550" y="216246"/>
                </a:lnTo>
                <a:lnTo>
                  <a:pt x="117853" y="228915"/>
                </a:lnTo>
                <a:lnTo>
                  <a:pt x="174772" y="243963"/>
                </a:lnTo>
                <a:lnTo>
                  <a:pt x="230167" y="261225"/>
                </a:lnTo>
                <a:lnTo>
                  <a:pt x="283899" y="280537"/>
                </a:lnTo>
                <a:lnTo>
                  <a:pt x="335832" y="301735"/>
                </a:lnTo>
                <a:lnTo>
                  <a:pt x="385825" y="324654"/>
                </a:lnTo>
                <a:lnTo>
                  <a:pt x="433741" y="349130"/>
                </a:lnTo>
                <a:lnTo>
                  <a:pt x="479442" y="374999"/>
                </a:lnTo>
                <a:lnTo>
                  <a:pt x="522788" y="402096"/>
                </a:lnTo>
                <a:lnTo>
                  <a:pt x="563641" y="430258"/>
                </a:lnTo>
                <a:lnTo>
                  <a:pt x="601863" y="459320"/>
                </a:lnTo>
                <a:lnTo>
                  <a:pt x="637315" y="489117"/>
                </a:lnTo>
                <a:lnTo>
                  <a:pt x="669859" y="519486"/>
                </a:lnTo>
                <a:lnTo>
                  <a:pt x="699357" y="550263"/>
                </a:lnTo>
                <a:lnTo>
                  <a:pt x="725669" y="581282"/>
                </a:lnTo>
                <a:lnTo>
                  <a:pt x="748658" y="612381"/>
                </a:lnTo>
                <a:lnTo>
                  <a:pt x="768186" y="643394"/>
                </a:lnTo>
                <a:lnTo>
                  <a:pt x="754908" y="665247"/>
                </a:lnTo>
                <a:lnTo>
                  <a:pt x="732497" y="696829"/>
                </a:lnTo>
                <a:lnTo>
                  <a:pt x="702674" y="733347"/>
                </a:lnTo>
                <a:lnTo>
                  <a:pt x="667162" y="770007"/>
                </a:lnTo>
                <a:lnTo>
                  <a:pt x="688127" y="817142"/>
                </a:lnTo>
                <a:lnTo>
                  <a:pt x="708928" y="865080"/>
                </a:lnTo>
                <a:lnTo>
                  <a:pt x="728756" y="914489"/>
                </a:lnTo>
                <a:lnTo>
                  <a:pt x="746803" y="966035"/>
                </a:lnTo>
                <a:lnTo>
                  <a:pt x="762259" y="1020387"/>
                </a:lnTo>
                <a:lnTo>
                  <a:pt x="810213" y="978341"/>
                </a:lnTo>
                <a:lnTo>
                  <a:pt x="850050" y="940359"/>
                </a:lnTo>
                <a:lnTo>
                  <a:pt x="883848" y="904814"/>
                </a:lnTo>
                <a:lnTo>
                  <a:pt x="913686" y="870077"/>
                </a:lnTo>
                <a:lnTo>
                  <a:pt x="941641" y="834522"/>
                </a:lnTo>
                <a:lnTo>
                  <a:pt x="969792" y="796520"/>
                </a:lnTo>
                <a:lnTo>
                  <a:pt x="993675" y="756657"/>
                </a:lnTo>
                <a:lnTo>
                  <a:pt x="1009849" y="713982"/>
                </a:lnTo>
                <a:lnTo>
                  <a:pt x="1018290" y="669575"/>
                </a:lnTo>
                <a:lnTo>
                  <a:pt x="1018971" y="624520"/>
                </a:lnTo>
                <a:lnTo>
                  <a:pt x="1011867" y="579901"/>
                </a:lnTo>
                <a:lnTo>
                  <a:pt x="996952" y="536799"/>
                </a:lnTo>
                <a:lnTo>
                  <a:pt x="974200" y="496299"/>
                </a:lnTo>
                <a:lnTo>
                  <a:pt x="944560" y="455232"/>
                </a:lnTo>
                <a:lnTo>
                  <a:pt x="913319" y="415918"/>
                </a:lnTo>
                <a:lnTo>
                  <a:pt x="880549" y="378339"/>
                </a:lnTo>
                <a:lnTo>
                  <a:pt x="846320" y="342480"/>
                </a:lnTo>
                <a:lnTo>
                  <a:pt x="810705" y="308324"/>
                </a:lnTo>
                <a:lnTo>
                  <a:pt x="773772" y="275855"/>
                </a:lnTo>
                <a:lnTo>
                  <a:pt x="735595" y="245058"/>
                </a:lnTo>
                <a:lnTo>
                  <a:pt x="696242" y="215916"/>
                </a:lnTo>
                <a:lnTo>
                  <a:pt x="655786" y="188413"/>
                </a:lnTo>
                <a:lnTo>
                  <a:pt x="614297" y="162534"/>
                </a:lnTo>
                <a:lnTo>
                  <a:pt x="571846" y="138261"/>
                </a:lnTo>
                <a:lnTo>
                  <a:pt x="528504" y="115579"/>
                </a:lnTo>
                <a:lnTo>
                  <a:pt x="484342" y="94472"/>
                </a:lnTo>
                <a:lnTo>
                  <a:pt x="439431" y="74924"/>
                </a:lnTo>
                <a:lnTo>
                  <a:pt x="393841" y="56918"/>
                </a:lnTo>
                <a:lnTo>
                  <a:pt x="347644" y="40439"/>
                </a:lnTo>
                <a:lnTo>
                  <a:pt x="300911" y="25470"/>
                </a:lnTo>
                <a:lnTo>
                  <a:pt x="253712" y="11996"/>
                </a:lnTo>
                <a:lnTo>
                  <a:pt x="206119" y="0"/>
                </a:lnTo>
                <a:close/>
              </a:path>
            </a:pathLst>
          </a:custGeom>
          <a:solidFill>
            <a:srgbClr val="0057C2"/>
          </a:solidFill>
        </p:spPr>
        <p:txBody>
          <a:bodyPr wrap="square" lIns="0" tIns="0" rIns="0" bIns="0" rtlCol="0"/>
          <a:lstStyle/>
          <a:p>
            <a:endParaRPr/>
          </a:p>
        </p:txBody>
      </p:sp>
      <p:sp>
        <p:nvSpPr>
          <p:cNvPr id="9" name="object 9"/>
          <p:cNvSpPr txBox="1">
            <a:spLocks noGrp="1"/>
          </p:cNvSpPr>
          <p:nvPr>
            <p:ph type="title"/>
          </p:nvPr>
        </p:nvSpPr>
        <p:spPr>
          <a:xfrm>
            <a:off x="2158884" y="474386"/>
            <a:ext cx="13484247" cy="731611"/>
          </a:xfrm>
          <a:prstGeom prst="rect">
            <a:avLst/>
          </a:prstGeom>
        </p:spPr>
        <p:txBody>
          <a:bodyPr vert="horz" wrap="square" lIns="0" tIns="15875" rIns="0" bIns="0" rtlCol="0">
            <a:spAutoFit/>
          </a:bodyPr>
          <a:lstStyle/>
          <a:p>
            <a:pPr marL="45085">
              <a:lnSpc>
                <a:spcPct val="100000"/>
              </a:lnSpc>
              <a:spcBef>
                <a:spcPts val="125"/>
              </a:spcBef>
            </a:pPr>
            <a:r>
              <a:rPr lang="en-US" dirty="0"/>
              <a:t>Salary card orders</a:t>
            </a:r>
            <a:endParaRPr spc="70" dirty="0"/>
          </a:p>
        </p:txBody>
      </p:sp>
      <p:sp>
        <p:nvSpPr>
          <p:cNvPr id="10" name="object 10"/>
          <p:cNvSpPr txBox="1"/>
          <p:nvPr/>
        </p:nvSpPr>
        <p:spPr>
          <a:xfrm>
            <a:off x="1760075" y="2135239"/>
            <a:ext cx="15387319" cy="1883410"/>
          </a:xfrm>
          <a:prstGeom prst="rect">
            <a:avLst/>
          </a:prstGeom>
        </p:spPr>
        <p:txBody>
          <a:bodyPr vert="horz" wrap="square" lIns="0" tIns="12065" rIns="0" bIns="0" rtlCol="0">
            <a:spAutoFit/>
          </a:bodyPr>
          <a:lstStyle/>
          <a:p>
            <a:pPr marL="12700" marR="5080">
              <a:lnSpc>
                <a:spcPct val="105700"/>
              </a:lnSpc>
              <a:spcBef>
                <a:spcPts val="95"/>
              </a:spcBef>
            </a:pPr>
            <a:r>
              <a:rPr lang="en-US" sz="2550" spc="50" dirty="0" smtClean="0">
                <a:latin typeface="Microsoft Sans Serif"/>
                <a:cs typeface="Microsoft Sans Serif"/>
              </a:rPr>
              <a:t>For ordering salary cards, the employee’s ID FIN code, ID serial number, and mobile phone number must be provided. The process can be carried out using two methods:</a:t>
            </a:r>
            <a:endParaRPr sz="2550" dirty="0" smtClean="0">
              <a:latin typeface="Microsoft Sans Serif"/>
              <a:cs typeface="Microsoft Sans Serif"/>
            </a:endParaRPr>
          </a:p>
          <a:p>
            <a:pPr marL="570230">
              <a:lnSpc>
                <a:spcPct val="100000"/>
              </a:lnSpc>
              <a:spcBef>
                <a:spcPts val="1870"/>
              </a:spcBef>
            </a:pPr>
            <a:r>
              <a:rPr lang="en-US" sz="2550" spc="75" dirty="0" smtClean="0">
                <a:latin typeface="Microsoft Sans Serif"/>
                <a:cs typeface="Microsoft Sans Serif"/>
              </a:rPr>
              <a:t>Individual order</a:t>
            </a:r>
            <a:endParaRPr lang="en-US" sz="2550" dirty="0" smtClean="0">
              <a:latin typeface="Microsoft Sans Serif"/>
              <a:cs typeface="Microsoft Sans Serif"/>
            </a:endParaRPr>
          </a:p>
          <a:p>
            <a:pPr marL="570230">
              <a:lnSpc>
                <a:spcPct val="100000"/>
              </a:lnSpc>
              <a:spcBef>
                <a:spcPts val="170"/>
              </a:spcBef>
            </a:pPr>
            <a:r>
              <a:rPr lang="en-US" sz="2550" dirty="0" smtClean="0">
                <a:latin typeface="Microsoft Sans Serif"/>
                <a:cs typeface="Microsoft Sans Serif"/>
              </a:rPr>
              <a:t>Bulk orders (by uploading a table in Excel or CSV format</a:t>
            </a:r>
            <a:r>
              <a:rPr sz="2550" spc="-10" dirty="0" smtClean="0">
                <a:latin typeface="Microsoft Sans Serif"/>
                <a:cs typeface="Microsoft Sans Serif"/>
              </a:rPr>
              <a:t>)</a:t>
            </a:r>
            <a:endParaRPr sz="2550" dirty="0">
              <a:latin typeface="Microsoft Sans Serif"/>
              <a:cs typeface="Microsoft Sans Serif"/>
            </a:endParaRPr>
          </a:p>
        </p:txBody>
      </p:sp>
      <p:sp>
        <p:nvSpPr>
          <p:cNvPr id="11" name="object 11"/>
          <p:cNvSpPr/>
          <p:nvPr/>
        </p:nvSpPr>
        <p:spPr>
          <a:xfrm>
            <a:off x="1864200" y="3221308"/>
            <a:ext cx="317500" cy="304165"/>
          </a:xfrm>
          <a:custGeom>
            <a:avLst/>
            <a:gdLst/>
            <a:ahLst/>
            <a:cxnLst/>
            <a:rect l="l" t="t" r="r" b="b"/>
            <a:pathLst>
              <a:path w="317500" h="304164">
                <a:moveTo>
                  <a:pt x="257322" y="0"/>
                </a:moveTo>
                <a:lnTo>
                  <a:pt x="243524" y="52573"/>
                </a:lnTo>
                <a:lnTo>
                  <a:pt x="223857" y="100721"/>
                </a:lnTo>
                <a:lnTo>
                  <a:pt x="199716" y="143366"/>
                </a:lnTo>
                <a:lnTo>
                  <a:pt x="172496" y="179430"/>
                </a:lnTo>
                <a:lnTo>
                  <a:pt x="143594" y="207838"/>
                </a:lnTo>
                <a:lnTo>
                  <a:pt x="114404" y="227511"/>
                </a:lnTo>
                <a:lnTo>
                  <a:pt x="107946" y="223193"/>
                </a:lnTo>
                <a:lnTo>
                  <a:pt x="98652" y="215972"/>
                </a:lnTo>
                <a:lnTo>
                  <a:pt x="87954" y="206434"/>
                </a:lnTo>
                <a:lnTo>
                  <a:pt x="77285" y="195166"/>
                </a:lnTo>
                <a:lnTo>
                  <a:pt x="59019" y="202350"/>
                </a:lnTo>
                <a:lnTo>
                  <a:pt x="40299" y="209339"/>
                </a:lnTo>
                <a:lnTo>
                  <a:pt x="20751" y="215637"/>
                </a:lnTo>
                <a:lnTo>
                  <a:pt x="0" y="220747"/>
                </a:lnTo>
                <a:lnTo>
                  <a:pt x="17755" y="242435"/>
                </a:lnTo>
                <a:lnTo>
                  <a:pt x="48806" y="273218"/>
                </a:lnTo>
                <a:lnTo>
                  <a:pt x="86529" y="298817"/>
                </a:lnTo>
                <a:lnTo>
                  <a:pt x="109979" y="303812"/>
                </a:lnTo>
                <a:lnTo>
                  <a:pt x="133843" y="301582"/>
                </a:lnTo>
                <a:lnTo>
                  <a:pt x="195340" y="263504"/>
                </a:lnTo>
                <a:lnTo>
                  <a:pt x="229283" y="230365"/>
                </a:lnTo>
                <a:lnTo>
                  <a:pt x="258315" y="193285"/>
                </a:lnTo>
                <a:lnTo>
                  <a:pt x="282561" y="152956"/>
                </a:lnTo>
                <a:lnTo>
                  <a:pt x="302146" y="110066"/>
                </a:lnTo>
                <a:lnTo>
                  <a:pt x="317194" y="65306"/>
                </a:lnTo>
                <a:lnTo>
                  <a:pt x="257322" y="0"/>
                </a:lnTo>
                <a:close/>
              </a:path>
            </a:pathLst>
          </a:custGeom>
          <a:solidFill>
            <a:srgbClr val="0057C2"/>
          </a:solidFill>
        </p:spPr>
        <p:txBody>
          <a:bodyPr wrap="square" lIns="0" tIns="0" rIns="0" bIns="0" rtlCol="0"/>
          <a:lstStyle/>
          <a:p>
            <a:endParaRPr/>
          </a:p>
        </p:txBody>
      </p:sp>
      <p:sp>
        <p:nvSpPr>
          <p:cNvPr id="12" name="object 12"/>
          <p:cNvSpPr/>
          <p:nvPr/>
        </p:nvSpPr>
        <p:spPr>
          <a:xfrm>
            <a:off x="1864200" y="3671556"/>
            <a:ext cx="317500" cy="304165"/>
          </a:xfrm>
          <a:custGeom>
            <a:avLst/>
            <a:gdLst/>
            <a:ahLst/>
            <a:cxnLst/>
            <a:rect l="l" t="t" r="r" b="b"/>
            <a:pathLst>
              <a:path w="317500" h="304164">
                <a:moveTo>
                  <a:pt x="257322" y="0"/>
                </a:moveTo>
                <a:lnTo>
                  <a:pt x="243524" y="52573"/>
                </a:lnTo>
                <a:lnTo>
                  <a:pt x="223857" y="100721"/>
                </a:lnTo>
                <a:lnTo>
                  <a:pt x="199716" y="143366"/>
                </a:lnTo>
                <a:lnTo>
                  <a:pt x="172496" y="179430"/>
                </a:lnTo>
                <a:lnTo>
                  <a:pt x="143594" y="207838"/>
                </a:lnTo>
                <a:lnTo>
                  <a:pt x="114404" y="227511"/>
                </a:lnTo>
                <a:lnTo>
                  <a:pt x="107946" y="223193"/>
                </a:lnTo>
                <a:lnTo>
                  <a:pt x="98652" y="215972"/>
                </a:lnTo>
                <a:lnTo>
                  <a:pt x="87954" y="206434"/>
                </a:lnTo>
                <a:lnTo>
                  <a:pt x="77285" y="195166"/>
                </a:lnTo>
                <a:lnTo>
                  <a:pt x="59019" y="202350"/>
                </a:lnTo>
                <a:lnTo>
                  <a:pt x="40299" y="209339"/>
                </a:lnTo>
                <a:lnTo>
                  <a:pt x="20751" y="215637"/>
                </a:lnTo>
                <a:lnTo>
                  <a:pt x="0" y="220747"/>
                </a:lnTo>
                <a:lnTo>
                  <a:pt x="17755" y="242435"/>
                </a:lnTo>
                <a:lnTo>
                  <a:pt x="48806" y="273218"/>
                </a:lnTo>
                <a:lnTo>
                  <a:pt x="86529" y="298817"/>
                </a:lnTo>
                <a:lnTo>
                  <a:pt x="109979" y="303812"/>
                </a:lnTo>
                <a:lnTo>
                  <a:pt x="133843" y="301582"/>
                </a:lnTo>
                <a:lnTo>
                  <a:pt x="195340" y="263504"/>
                </a:lnTo>
                <a:lnTo>
                  <a:pt x="229283" y="230365"/>
                </a:lnTo>
                <a:lnTo>
                  <a:pt x="258315" y="193285"/>
                </a:lnTo>
                <a:lnTo>
                  <a:pt x="282561" y="152956"/>
                </a:lnTo>
                <a:lnTo>
                  <a:pt x="302146" y="110066"/>
                </a:lnTo>
                <a:lnTo>
                  <a:pt x="317194" y="65306"/>
                </a:lnTo>
                <a:lnTo>
                  <a:pt x="257322" y="0"/>
                </a:lnTo>
                <a:close/>
              </a:path>
            </a:pathLst>
          </a:custGeom>
          <a:solidFill>
            <a:srgbClr val="0057C2"/>
          </a:solidFill>
        </p:spPr>
        <p:txBody>
          <a:bodyPr wrap="square" lIns="0" tIns="0" rIns="0" bIns="0" rtlCol="0"/>
          <a:lstStyle/>
          <a:p>
            <a:endParaRPr/>
          </a:p>
        </p:txBody>
      </p:sp>
      <p:grpSp>
        <p:nvGrpSpPr>
          <p:cNvPr id="13" name="object 13"/>
          <p:cNvGrpSpPr/>
          <p:nvPr/>
        </p:nvGrpSpPr>
        <p:grpSpPr>
          <a:xfrm>
            <a:off x="9638855" y="4956839"/>
            <a:ext cx="8790305" cy="5064125"/>
            <a:chOff x="9638855" y="4956839"/>
            <a:chExt cx="8790305" cy="5064125"/>
          </a:xfrm>
        </p:grpSpPr>
        <p:pic>
          <p:nvPicPr>
            <p:cNvPr id="14" name="object 14"/>
            <p:cNvPicPr/>
            <p:nvPr/>
          </p:nvPicPr>
          <p:blipFill>
            <a:blip r:embed="rId6" cstate="print"/>
            <a:stretch>
              <a:fillRect/>
            </a:stretch>
          </p:blipFill>
          <p:spPr>
            <a:xfrm>
              <a:off x="9642259" y="4956839"/>
              <a:ext cx="8786498" cy="5063797"/>
            </a:xfrm>
            <a:prstGeom prst="rect">
              <a:avLst/>
            </a:prstGeom>
          </p:spPr>
        </p:pic>
        <p:pic>
          <p:nvPicPr>
            <p:cNvPr id="15" name="object 15"/>
            <p:cNvPicPr/>
            <p:nvPr/>
          </p:nvPicPr>
          <p:blipFill>
            <a:blip r:embed="rId7" cstate="print"/>
            <a:stretch>
              <a:fillRect/>
            </a:stretch>
          </p:blipFill>
          <p:spPr>
            <a:xfrm>
              <a:off x="9638855" y="7349478"/>
              <a:ext cx="5964020" cy="2667138"/>
            </a:xfrm>
            <a:prstGeom prst="rect">
              <a:avLst/>
            </a:prstGeom>
          </p:spPr>
        </p:pic>
      </p:grpSp>
      <p:grpSp>
        <p:nvGrpSpPr>
          <p:cNvPr id="16" name="object 16"/>
          <p:cNvGrpSpPr/>
          <p:nvPr/>
        </p:nvGrpSpPr>
        <p:grpSpPr>
          <a:xfrm>
            <a:off x="1863817" y="4931786"/>
            <a:ext cx="6638925" cy="5010785"/>
            <a:chOff x="1863817" y="4931786"/>
            <a:chExt cx="6638925" cy="5010785"/>
          </a:xfrm>
        </p:grpSpPr>
        <p:pic>
          <p:nvPicPr>
            <p:cNvPr id="17" name="object 17"/>
            <p:cNvPicPr/>
            <p:nvPr/>
          </p:nvPicPr>
          <p:blipFill>
            <a:blip r:embed="rId8" cstate="print"/>
            <a:stretch>
              <a:fillRect/>
            </a:stretch>
          </p:blipFill>
          <p:spPr>
            <a:xfrm>
              <a:off x="1863817" y="5371564"/>
              <a:ext cx="6638541" cy="4570792"/>
            </a:xfrm>
            <a:prstGeom prst="rect">
              <a:avLst/>
            </a:prstGeom>
          </p:spPr>
        </p:pic>
        <p:sp>
          <p:nvSpPr>
            <p:cNvPr id="18" name="object 18"/>
            <p:cNvSpPr/>
            <p:nvPr/>
          </p:nvSpPr>
          <p:spPr>
            <a:xfrm>
              <a:off x="1863817" y="4931786"/>
              <a:ext cx="6638925" cy="436245"/>
            </a:xfrm>
            <a:custGeom>
              <a:avLst/>
              <a:gdLst/>
              <a:ahLst/>
              <a:cxnLst/>
              <a:rect l="l" t="t" r="r" b="b"/>
              <a:pathLst>
                <a:path w="6638925" h="436245">
                  <a:moveTo>
                    <a:pt x="6399763" y="0"/>
                  </a:moveTo>
                  <a:lnTo>
                    <a:pt x="238778" y="0"/>
                  </a:lnTo>
                  <a:lnTo>
                    <a:pt x="190656" y="4851"/>
                  </a:lnTo>
                  <a:lnTo>
                    <a:pt x="145836" y="18764"/>
                  </a:lnTo>
                  <a:lnTo>
                    <a:pt x="105276" y="40780"/>
                  </a:lnTo>
                  <a:lnTo>
                    <a:pt x="69937" y="69937"/>
                  </a:lnTo>
                  <a:lnTo>
                    <a:pt x="40780" y="105276"/>
                  </a:lnTo>
                  <a:lnTo>
                    <a:pt x="18764" y="145836"/>
                  </a:lnTo>
                  <a:lnTo>
                    <a:pt x="4851" y="190656"/>
                  </a:lnTo>
                  <a:lnTo>
                    <a:pt x="0" y="238778"/>
                  </a:lnTo>
                  <a:lnTo>
                    <a:pt x="0" y="436217"/>
                  </a:lnTo>
                  <a:lnTo>
                    <a:pt x="6638541" y="436217"/>
                  </a:lnTo>
                  <a:lnTo>
                    <a:pt x="6638541" y="238778"/>
                  </a:lnTo>
                  <a:lnTo>
                    <a:pt x="6633690" y="190656"/>
                  </a:lnTo>
                  <a:lnTo>
                    <a:pt x="6619776" y="145836"/>
                  </a:lnTo>
                  <a:lnTo>
                    <a:pt x="6597760" y="105276"/>
                  </a:lnTo>
                  <a:lnTo>
                    <a:pt x="6568603" y="69937"/>
                  </a:lnTo>
                  <a:lnTo>
                    <a:pt x="6533264" y="40780"/>
                  </a:lnTo>
                  <a:lnTo>
                    <a:pt x="6492705" y="18764"/>
                  </a:lnTo>
                  <a:lnTo>
                    <a:pt x="6447884" y="4851"/>
                  </a:lnTo>
                  <a:lnTo>
                    <a:pt x="6399763" y="0"/>
                  </a:lnTo>
                  <a:close/>
                </a:path>
              </a:pathLst>
            </a:custGeom>
            <a:solidFill>
              <a:srgbClr val="FFFFFF"/>
            </a:solidFill>
          </p:spPr>
          <p:txBody>
            <a:bodyPr wrap="square" lIns="0" tIns="0" rIns="0" bIns="0" rtlCol="0"/>
            <a:lstStyle/>
            <a:p>
              <a:endParaRPr/>
            </a:p>
          </p:txBody>
        </p:sp>
        <p:pic>
          <p:nvPicPr>
            <p:cNvPr id="19" name="object 19"/>
            <p:cNvPicPr/>
            <p:nvPr/>
          </p:nvPicPr>
          <p:blipFill>
            <a:blip r:embed="rId9" cstate="print"/>
            <a:stretch>
              <a:fillRect/>
            </a:stretch>
          </p:blipFill>
          <p:spPr>
            <a:xfrm>
              <a:off x="2123710" y="5129736"/>
              <a:ext cx="136257" cy="136247"/>
            </a:xfrm>
            <a:prstGeom prst="rect">
              <a:avLst/>
            </a:prstGeom>
          </p:spPr>
        </p:pic>
        <p:pic>
          <p:nvPicPr>
            <p:cNvPr id="20" name="object 20"/>
            <p:cNvPicPr/>
            <p:nvPr/>
          </p:nvPicPr>
          <p:blipFill>
            <a:blip r:embed="rId10" cstate="print"/>
            <a:stretch>
              <a:fillRect/>
            </a:stretch>
          </p:blipFill>
          <p:spPr>
            <a:xfrm>
              <a:off x="2383830" y="5129736"/>
              <a:ext cx="136257" cy="136247"/>
            </a:xfrm>
            <a:prstGeom prst="rect">
              <a:avLst/>
            </a:prstGeom>
          </p:spPr>
        </p:pic>
        <p:pic>
          <p:nvPicPr>
            <p:cNvPr id="21" name="object 21"/>
            <p:cNvPicPr/>
            <p:nvPr/>
          </p:nvPicPr>
          <p:blipFill>
            <a:blip r:embed="rId11" cstate="print"/>
            <a:stretch>
              <a:fillRect/>
            </a:stretch>
          </p:blipFill>
          <p:spPr>
            <a:xfrm>
              <a:off x="2643949" y="5129736"/>
              <a:ext cx="136257" cy="136247"/>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1534</Words>
  <Application>Microsoft Office PowerPoint</Application>
  <PresentationFormat>Custom</PresentationFormat>
  <Paragraphs>128</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Microsoft Sans Serif</vt:lpstr>
      <vt:lpstr>Office Theme</vt:lpstr>
      <vt:lpstr>ABB Innovation center</vt:lpstr>
      <vt:lpstr>Internet Banking service</vt:lpstr>
      <vt:lpstr>Formalization of the Internet Banking service</vt:lpstr>
      <vt:lpstr>Types of access to Internet Banking service</vt:lpstr>
      <vt:lpstr>Access to Internet Banking service via Kobil OTP (physical token)</vt:lpstr>
      <vt:lpstr>Access to Internet Banking service via Kobil OTP (virtual token)</vt:lpstr>
      <vt:lpstr>Accounts</vt:lpstr>
      <vt:lpstr>Bank cards</vt:lpstr>
      <vt:lpstr>Salary card orders</vt:lpstr>
      <vt:lpstr>Salary card orders</vt:lpstr>
      <vt:lpstr>Salary card orders</vt:lpstr>
      <vt:lpstr>Card replacement</vt:lpstr>
      <vt:lpstr>Ordering, renewal, and replacement of business cards</vt:lpstr>
      <vt:lpstr>Bank cards</vt:lpstr>
      <vt:lpstr>Bank cards</vt:lpstr>
      <vt:lpstr>AniPay payments</vt:lpstr>
      <vt:lpstr>Government Payment Portal (HÖP) payments</vt:lpstr>
      <vt:lpstr>Credit Line Application and Terms</vt:lpstr>
      <vt:lpstr>Application and Terms for Deposits</vt:lpstr>
      <vt:lpstr>Application and Terms of Guarantees and Letters of Credit</vt:lpstr>
      <vt:lpstr>Service packages</vt:lpstr>
      <vt:lpstr>Supply chain</vt:lpstr>
      <vt:lpstr>POS services and E-commerce</vt:lpstr>
      <vt:lpstr>Pending approval section</vt:lpstr>
      <vt:lpstr>Main page</vt:lpstr>
      <vt:lpstr>Information regarding mailbox and user</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 new presentation_small</dc:title>
  <dc:creator>Abbas Jamalzade</dc:creator>
  <cp:lastModifiedBy>Abbas Jamalzade</cp:lastModifiedBy>
  <cp:revision>10</cp:revision>
  <dcterms:created xsi:type="dcterms:W3CDTF">2025-06-04T13:28:37Z</dcterms:created>
  <dcterms:modified xsi:type="dcterms:W3CDTF">2025-06-05T07:11:16Z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2025-05-30T00:00:00Z</vt:filetime>
  </property>
  <property fmtid="{D5CDD505-2E9C-101B-9397-08002B2CF9AE}" pid="3" name="Creator">
    <vt:lpwstr>Adobe Illustrator 29.5 (Macintosh)</vt:lpwstr>
  </property>
  <property fmtid="{D5CDD505-2E9C-101B-9397-08002B2CF9AE}" pid="4" name="CreatorVersion">
    <vt:lpwstr>21.0.0</vt:lpwstr>
  </property>
  <property fmtid="{D5CDD505-2E9C-101B-9397-08002B2CF9AE}" pid="5" name="LastSaved">
    <vt:filetime>2025-06-04T00:00:00Z</vt:filetime>
  </property>
  <property fmtid="{D5CDD505-2E9C-101B-9397-08002B2CF9AE}" pid="6" name="Producer">
    <vt:lpwstr>Adobe PDF library 17.00</vt:lpwstr>
  </property>
</Properties>
</file>